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7" r:id="rId11"/>
    <p:sldId id="263" r:id="rId12"/>
    <p:sldId id="264" r:id="rId13"/>
    <p:sldId id="268" r:id="rId14"/>
    <p:sldId id="273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5FCF0-0519-4958-AE54-3960973D7364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2B142-F590-48C5-8B77-89C4889D16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2C2D7-4049-4EC4-B564-4D4036936A6E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5DEB5-91FB-4975-AA4D-065BFD259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132E-9EE9-4A42-9DC3-0109B0051570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D6854-FCDF-4CAF-AA25-51DBD83E13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9C5C4-8F3A-4030-867E-8B472ABF9B5C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D586B-1D55-4BC8-8758-7DF16DEA3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7B2C1-3C2F-494E-BCA0-38328323CD48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6BACD-8CA4-44B2-B456-9AD9DCF84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EA522-25D6-459E-8FD1-00E0768D074F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1027-02A2-418C-828A-A1E2D4048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CD9F6-D7A3-4C1A-9E50-113BAB890CB1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01D12-8C87-4A27-9095-23EE8F5549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26FC-3A0D-4ECD-9D1B-D18129E56D89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97DFD-84DF-41E2-A724-2F3BDE986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6A809-C7C5-4292-83AE-3F2920AF5B0D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AE5E4-642A-4714-BFE2-47C3C636F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A13BE-D663-4040-9245-662E0A0DB7C6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46619-E56F-4851-BBD8-4EFBA3653C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08FC4-7CCF-4068-9451-66AC51E1066E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40F00-227E-4EDE-9613-8272644AB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85586F-7DE2-4722-A93E-A76D199F4CD8}" type="datetimeFigureOut">
              <a:rPr lang="ru-RU"/>
              <a:pPr>
                <a:defRPr/>
              </a:pPr>
              <a:t>11.01.2018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7ED821-B48F-4AF9-9A57-827645DA4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___Microsoft_Office_Word1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МЕТОДИЧНЕ ОБ</a:t>
            </a:r>
            <a:r>
              <a:rPr lang="en-US" sz="3600" dirty="0" smtClean="0"/>
              <a:t>’</a:t>
            </a:r>
            <a:r>
              <a:rPr lang="ru-RU" sz="3600" dirty="0" smtClean="0"/>
              <a:t>ЄДНАННЯ ВЧИТЕЛІВ</a:t>
            </a:r>
            <a:r>
              <a:rPr lang="en-US" sz="3600" dirty="0" smtClean="0"/>
              <a:t> </a:t>
            </a:r>
            <a:r>
              <a:rPr lang="uk-UA" sz="3600" dirty="0" smtClean="0"/>
              <a:t>ГУМАНІТАРНОГО ЦИКЛУ </a:t>
            </a:r>
            <a:endParaRPr lang="ru-RU" sz="3600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uk-UA" smtClean="0">
                <a:latin typeface="Arial" charset="0"/>
              </a:rPr>
              <a:t>С</a:t>
            </a:r>
            <a:endParaRPr lang="ru-RU" smtClean="0">
              <a:latin typeface="Arial" charset="0"/>
            </a:endParaRPr>
          </a:p>
        </p:txBody>
      </p:sp>
      <p:pic>
        <p:nvPicPr>
          <p:cNvPr id="4" name="Рисунок 3" descr="C:\Documents and Settings\Admin\Мои документы\Мои рисунки\Рисунок190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643314"/>
            <a:ext cx="4589369" cy="3214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Майстер педагогічної справи </a:t>
            </a:r>
            <a:endParaRPr lang="ru-RU" sz="3600" dirty="0"/>
          </a:p>
        </p:txBody>
      </p:sp>
      <p:pic>
        <p:nvPicPr>
          <p:cNvPr id="4" name="Содержимое 3" descr="Изображение3 002"/>
          <p:cNvPicPr>
            <a:picLocks noGrp="1"/>
          </p:cNvPicPr>
          <p:nvPr>
            <p:ph idx="1"/>
          </p:nvPr>
        </p:nvPicPr>
        <p:blipFill>
          <a:blip r:embed="rId2" cstate="print"/>
          <a:srcRect t="2214" b="4041"/>
          <a:stretch>
            <a:fillRect/>
          </a:stretch>
        </p:blipFill>
        <p:spPr bwMode="auto">
          <a:xfrm rot="21336196">
            <a:off x="36013" y="2193996"/>
            <a:ext cx="3758610" cy="397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LeftFacing"/>
            <a:lightRig rig="threePt" dir="t"/>
          </a:scene3d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18473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357430"/>
            <a:ext cx="55006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C00000"/>
                </a:solidFill>
              </a:rPr>
              <a:t>Такі вчителі відіграють велику роль у навчанні та вихованні учнів. В кожному з них учні та колеги цінять їх майстерність, особисті риси, професіоналізм, їх педагогічну філософію, використання технологій навчання. Як творча особистість  Ольга Олексіївна першою сприймає усе нове, сміливо використовує і поширює інноваційні технологій. Такі вчителі сьогодні потрібні сучасній українській школі. 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err="1" smtClean="0"/>
              <a:t>Досягнення</a:t>
            </a:r>
            <a:r>
              <a:rPr lang="ru-RU" sz="3600" dirty="0" smtClean="0"/>
              <a:t> у </a:t>
            </a:r>
            <a:r>
              <a:rPr lang="ru-RU" sz="3600" dirty="0" err="1" smtClean="0"/>
              <a:t>вивченн</a:t>
            </a:r>
            <a:r>
              <a:rPr lang="uk-UA" sz="3600" dirty="0" smtClean="0"/>
              <a:t>і іноземної мови </a:t>
            </a:r>
            <a:br>
              <a:rPr lang="uk-UA" sz="3600" dirty="0" smtClean="0"/>
            </a:br>
            <a:endParaRPr lang="ru-RU" sz="36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>
              <a:buNone/>
            </a:pPr>
            <a:r>
              <a:rPr lang="uk-UA" sz="2400" dirty="0" smtClean="0"/>
              <a:t>Вчитель англійської мови Таран Ірина Олександрівна працює над методичною проблемою “ Проектна технологія в процесі вивчення іноземних </a:t>
            </a:r>
            <a:r>
              <a:rPr lang="uk-UA" sz="2400" smtClean="0"/>
              <a:t>мов”</a:t>
            </a:r>
            <a:endParaRPr lang="ru-RU" sz="2400" dirty="0"/>
          </a:p>
        </p:txBody>
      </p:sp>
      <p:pic>
        <p:nvPicPr>
          <p:cNvPr id="6" name="Рисунок 5" descr="Изображение3 05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5992"/>
            <a:ext cx="3428991" cy="4214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600" dirty="0" smtClean="0">
                <a:latin typeface="Arial" charset="0"/>
              </a:rPr>
              <a:t> </a:t>
            </a:r>
            <a:r>
              <a:rPr lang="uk-UA" sz="3600" dirty="0" smtClean="0">
                <a:latin typeface="Arial" charset="0"/>
              </a:rPr>
              <a:t>Педагогічні сходинки </a:t>
            </a:r>
            <a:endParaRPr lang="ru-RU" sz="4600" dirty="0" smtClean="0">
              <a:latin typeface="Arial" charset="0"/>
            </a:endParaRPr>
          </a:p>
        </p:txBody>
      </p:sp>
      <p:pic>
        <p:nvPicPr>
          <p:cNvPr id="21506" name="Рисунок 4" descr="IMG_20170124_11161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205038"/>
            <a:ext cx="4356100" cy="3716337"/>
          </a:xfrm>
        </p:spPr>
      </p:pic>
      <p:sp>
        <p:nvSpPr>
          <p:cNvPr id="4" name="Прямоугольник 3"/>
          <p:cNvSpPr/>
          <p:nvPr/>
        </p:nvSpPr>
        <p:spPr>
          <a:xfrm>
            <a:off x="4714876" y="2214554"/>
            <a:ext cx="442912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>
                <a:solidFill>
                  <a:srgbClr val="C00000"/>
                </a:solidFill>
              </a:rPr>
              <a:t> Вчитель </a:t>
            </a:r>
            <a:r>
              <a:rPr lang="uk-UA" sz="2000" dirty="0" err="1" smtClean="0">
                <a:solidFill>
                  <a:srgbClr val="C00000"/>
                </a:solidFill>
              </a:rPr>
              <a:t>Головаш</a:t>
            </a:r>
            <a:r>
              <a:rPr lang="uk-UA" sz="2000" dirty="0" smtClean="0">
                <a:solidFill>
                  <a:srgbClr val="C00000"/>
                </a:solidFill>
              </a:rPr>
              <a:t> Я. В. працює над методичною проблемою</a:t>
            </a:r>
          </a:p>
          <a:p>
            <a:r>
              <a:rPr lang="uk-UA" sz="2000" dirty="0" smtClean="0">
                <a:solidFill>
                  <a:srgbClr val="C00000"/>
                </a:solidFill>
              </a:rPr>
              <a:t> “ Моральне виховання учнів на уроках української мови та літератури засобами художнього </a:t>
            </a:r>
            <a:r>
              <a:rPr lang="uk-UA" sz="2000" dirty="0" err="1" smtClean="0">
                <a:solidFill>
                  <a:srgbClr val="C00000"/>
                </a:solidFill>
              </a:rPr>
              <a:t>твору”</a:t>
            </a:r>
            <a:r>
              <a:rPr lang="uk-UA" sz="2000" dirty="0" smtClean="0">
                <a:solidFill>
                  <a:srgbClr val="C00000"/>
                </a:solidFill>
              </a:rPr>
              <a:t>. В своїй педагогічній діяльності застосовує передові педагогічні технології : проблемного навчання, критичного мислення, інтерактивного навчання. 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Вчитель</a:t>
            </a:r>
            <a:r>
              <a:rPr lang="ru-RU" sz="3600" dirty="0" smtClean="0"/>
              <a:t> </a:t>
            </a:r>
            <a:r>
              <a:rPr lang="ru-RU" sz="3600" dirty="0" err="1" smtClean="0"/>
              <a:t>Лупеченкова</a:t>
            </a:r>
            <a:r>
              <a:rPr lang="ru-RU" sz="3600" dirty="0" smtClean="0"/>
              <a:t> Валентина </a:t>
            </a:r>
            <a:r>
              <a:rPr lang="uk-UA" sz="3600" dirty="0" smtClean="0"/>
              <a:t>І</a:t>
            </a:r>
            <a:r>
              <a:rPr lang="ru-RU" sz="3600" dirty="0" err="1" smtClean="0"/>
              <a:t>ванівна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C00000"/>
                </a:solidFill>
              </a:rPr>
              <a:t>Вчитель працює над методичною проблемою 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“ Народознавство на уроках української мови та </a:t>
            </a:r>
            <a:r>
              <a:rPr lang="uk-UA" dirty="0" err="1" smtClean="0">
                <a:solidFill>
                  <a:srgbClr val="C00000"/>
                </a:solidFill>
              </a:rPr>
              <a:t>літератури”</a:t>
            </a:r>
            <a:endParaRPr lang="uk-UA" dirty="0" smtClean="0">
              <a:solidFill>
                <a:srgbClr val="C00000"/>
              </a:solidFill>
            </a:endParaRPr>
          </a:p>
          <a:p>
            <a:r>
              <a:rPr lang="uk-UA" dirty="0" smtClean="0">
                <a:solidFill>
                  <a:srgbClr val="C00000"/>
                </a:solidFill>
              </a:rPr>
              <a:t>Проводить уроки з елементами народознавства , вчить учнів любити та поважати традиції та звичаї українського народу. 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В позакласній роботі проводить конкурсі знавців української мови, вікторини, присвячені українській писемності. 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Вчитель</a:t>
            </a:r>
            <a:r>
              <a:rPr lang="ru-RU" sz="3600" dirty="0" smtClean="0"/>
              <a:t> </a:t>
            </a:r>
            <a:r>
              <a:rPr lang="uk-UA" sz="3600" dirty="0" smtClean="0"/>
              <a:t>історії </a:t>
            </a:r>
            <a:r>
              <a:rPr lang="uk-UA" sz="3600" dirty="0" err="1" smtClean="0"/>
              <a:t>Шутов</a:t>
            </a:r>
            <a:r>
              <a:rPr lang="uk-UA" sz="3600" dirty="0" smtClean="0"/>
              <a:t> Дмитро Олександрович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Працює над методичною проблемою “ Мотивація навчання у учнів у вивченні </a:t>
            </a:r>
            <a:r>
              <a:rPr lang="uk-UA" dirty="0" err="1" smtClean="0"/>
              <a:t>історії”</a:t>
            </a:r>
            <a:r>
              <a:rPr lang="uk-UA" dirty="0" smtClean="0"/>
              <a:t>. </a:t>
            </a:r>
          </a:p>
          <a:p>
            <a:r>
              <a:rPr lang="uk-UA" dirty="0" smtClean="0"/>
              <a:t>Вчитель впроваджує педагогічні технології : проблемного, </a:t>
            </a:r>
            <a:r>
              <a:rPr lang="uk-UA" dirty="0" err="1" smtClean="0"/>
              <a:t>особистісно</a:t>
            </a:r>
            <a:r>
              <a:rPr lang="uk-UA" dirty="0" smtClean="0"/>
              <a:t> орієнтованого навчання, ІКТ, інтерактивні методи. </a:t>
            </a:r>
          </a:p>
          <a:p>
            <a:r>
              <a:rPr lang="uk-UA" dirty="0" smtClean="0"/>
              <a:t> </a:t>
            </a:r>
          </a:p>
          <a:p>
            <a:endParaRPr lang="ru-RU" dirty="0"/>
          </a:p>
        </p:txBody>
      </p:sp>
      <p:pic>
        <p:nvPicPr>
          <p:cNvPr id="3073" name="Picture 1" descr="H:\2017\29-09-17 (День учителя)\DSC_14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71942"/>
            <a:ext cx="3786213" cy="2786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Методичний семінар з історії та права</a:t>
            </a:r>
            <a:endParaRPr lang="ru-RU" sz="3200" dirty="0"/>
          </a:p>
        </p:txBody>
      </p:sp>
      <p:pic>
        <p:nvPicPr>
          <p:cNvPr id="4" name="Содержимое 3" descr="H:\2017\14-03-17 (Семинар ист)\DSC_048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1"/>
            <a:ext cx="46434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:\2017\14-03-17 (Семинар ист)\DSC_04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643182"/>
            <a:ext cx="442912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err="1" smtClean="0"/>
              <a:t>Методичний</a:t>
            </a:r>
            <a:r>
              <a:rPr lang="ru-RU" sz="3600" dirty="0" smtClean="0"/>
              <a:t> </a:t>
            </a:r>
            <a:r>
              <a:rPr lang="ru-RU" sz="3600" dirty="0" err="1" smtClean="0"/>
              <a:t>семінар</a:t>
            </a:r>
            <a:r>
              <a:rPr lang="ru-RU" sz="3600" dirty="0" smtClean="0"/>
              <a:t> </a:t>
            </a:r>
            <a:r>
              <a:rPr lang="ru-RU" sz="3600" dirty="0" err="1" smtClean="0"/>
              <a:t>з</a:t>
            </a:r>
            <a:r>
              <a:rPr lang="ru-RU" sz="3600" dirty="0" smtClean="0"/>
              <a:t> </a:t>
            </a:r>
            <a:r>
              <a:rPr lang="ru-RU" sz="3600" dirty="0" err="1" smtClean="0"/>
              <a:t>істор</a:t>
            </a:r>
            <a:r>
              <a:rPr lang="uk-UA" sz="3600" dirty="0" err="1" smtClean="0"/>
              <a:t>ії</a:t>
            </a:r>
            <a:r>
              <a:rPr lang="uk-UA" sz="3600" dirty="0" smtClean="0"/>
              <a:t> та права </a:t>
            </a:r>
            <a:endParaRPr lang="ru-RU" sz="3600" dirty="0"/>
          </a:p>
        </p:txBody>
      </p:sp>
      <p:pic>
        <p:nvPicPr>
          <p:cNvPr id="4" name="Содержимое 3" descr="H:\2017\14-03-17 (Семинар ист)\DSC_0515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30176"/>
            <a:ext cx="4500562" cy="359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786282" y="2781300"/>
          <a:ext cx="4357718" cy="4076700"/>
        </p:xfrm>
        <a:graphic>
          <a:graphicData uri="http://schemas.openxmlformats.org/presentationml/2006/ole">
            <p:oleObj spid="_x0000_s1026" name="Документ" r:id="rId4" imgW="5959885" imgH="407642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uk-UA" dirty="0" smtClean="0">
                <a:latin typeface="Arial" charset="0"/>
              </a:rPr>
              <a:t>Методична проблема</a:t>
            </a:r>
            <a:endParaRPr lang="ru-RU" dirty="0" smtClean="0">
              <a:latin typeface="Arial" charset="0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4"/>
            <a:r>
              <a:rPr lang="uk-UA" sz="3600" dirty="0" err="1" smtClean="0">
                <a:latin typeface="Arial" charset="0"/>
              </a:rPr>
              <a:t>“Розвиток</a:t>
            </a:r>
            <a:r>
              <a:rPr lang="uk-UA" sz="3600" dirty="0" smtClean="0">
                <a:latin typeface="Arial" charset="0"/>
              </a:rPr>
              <a:t> особистості учня, формування мовленнєвої  і читацької  культури, комунікативних та літературних </a:t>
            </a:r>
            <a:r>
              <a:rPr lang="uk-UA" sz="3600" dirty="0" err="1" smtClean="0">
                <a:latin typeface="Arial" charset="0"/>
              </a:rPr>
              <a:t>компетентностей”</a:t>
            </a:r>
            <a:r>
              <a:rPr lang="uk-UA" sz="3600" dirty="0" smtClean="0">
                <a:latin typeface="Arial" charset="0"/>
              </a:rPr>
              <a:t> </a:t>
            </a:r>
            <a:endParaRPr lang="ru-RU" sz="3600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СКЛАД ОБ</a:t>
            </a:r>
            <a:r>
              <a:rPr lang="en-US" dirty="0" smtClean="0"/>
              <a:t>’</a:t>
            </a:r>
            <a:r>
              <a:rPr lang="uk-UA" dirty="0" smtClean="0"/>
              <a:t>ЄДНАННЯ ВЧИТЕЛІВ</a:t>
            </a:r>
            <a:endParaRPr lang="ru-RU" dirty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ru-RU" dirty="0" smtClean="0"/>
              <a:t>1.Телешун Людмила Петр</a:t>
            </a:r>
            <a:r>
              <a:rPr lang="uk-UA" dirty="0" err="1" smtClean="0"/>
              <a:t>івна</a:t>
            </a:r>
            <a:r>
              <a:rPr lang="uk-UA" dirty="0" smtClean="0"/>
              <a:t> , стаж 43 роки, вища категорія, вчитель – методист.</a:t>
            </a:r>
          </a:p>
          <a:p>
            <a:pPr eaLnBrk="1" hangingPunct="1">
              <a:buNone/>
            </a:pPr>
            <a:r>
              <a:rPr lang="uk-UA" dirty="0" smtClean="0"/>
              <a:t>2. </a:t>
            </a:r>
            <a:r>
              <a:rPr lang="uk-UA" dirty="0" err="1" smtClean="0"/>
              <a:t>Лупеченкова</a:t>
            </a:r>
            <a:r>
              <a:rPr lang="uk-UA" dirty="0" smtClean="0"/>
              <a:t> Валентина Іванівна, стаж 19 років, вища категорія.</a:t>
            </a:r>
          </a:p>
          <a:p>
            <a:pPr eaLnBrk="1" hangingPunct="1">
              <a:buNone/>
            </a:pPr>
            <a:r>
              <a:rPr lang="uk-UA" dirty="0" smtClean="0"/>
              <a:t>3. </a:t>
            </a:r>
            <a:r>
              <a:rPr lang="uk-UA" dirty="0" err="1" smtClean="0"/>
              <a:t>Самотуга</a:t>
            </a:r>
            <a:r>
              <a:rPr lang="uk-UA" dirty="0" smtClean="0"/>
              <a:t> Людмила Олександрівна , стаж 34 роки, вища категорія, старший учитель.</a:t>
            </a:r>
          </a:p>
          <a:p>
            <a:pPr eaLnBrk="1" hangingPunct="1">
              <a:buNone/>
            </a:pPr>
            <a:r>
              <a:rPr lang="uk-UA" dirty="0" smtClean="0"/>
              <a:t>4. Грабчак Алла Павлівна, стаж 32 роки, вища категорія, старший учитель.</a:t>
            </a:r>
          </a:p>
          <a:p>
            <a:pPr eaLnBrk="1" hangingPunct="1">
              <a:buNone/>
            </a:pPr>
            <a:r>
              <a:rPr lang="uk-UA" dirty="0" smtClean="0"/>
              <a:t>5. </a:t>
            </a:r>
            <a:r>
              <a:rPr lang="uk-UA" dirty="0" err="1" smtClean="0"/>
              <a:t>Головаш</a:t>
            </a:r>
            <a:r>
              <a:rPr lang="uk-UA" dirty="0" smtClean="0"/>
              <a:t> Ярослава Вікторівна,  стаж 19 років, вища категорія.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Склад методичного об</a:t>
            </a:r>
            <a:r>
              <a:rPr lang="en-US" sz="3600" dirty="0" smtClean="0"/>
              <a:t>’</a:t>
            </a:r>
            <a:r>
              <a:rPr lang="uk-UA" sz="3600" dirty="0" err="1" smtClean="0"/>
              <a:t>є</a:t>
            </a:r>
            <a:r>
              <a:rPr lang="ru-RU" sz="3600" dirty="0" err="1" smtClean="0"/>
              <a:t>днання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uk-UA" dirty="0" smtClean="0"/>
              <a:t>. </a:t>
            </a:r>
            <a:r>
              <a:rPr lang="uk-UA" dirty="0" err="1" smtClean="0"/>
              <a:t>Нікітенко</a:t>
            </a:r>
            <a:r>
              <a:rPr lang="uk-UA" dirty="0" smtClean="0"/>
              <a:t> Ольга Олексіївна, стаж 32 роки, вища категорія, учитель – методист</a:t>
            </a:r>
          </a:p>
          <a:p>
            <a:r>
              <a:rPr lang="uk-UA" dirty="0" smtClean="0"/>
              <a:t>7. Таран  Ірина Олександрівна , стаж 38 років. вища категорія</a:t>
            </a:r>
          </a:p>
          <a:p>
            <a:r>
              <a:rPr lang="uk-UA" dirty="0" smtClean="0"/>
              <a:t>8. </a:t>
            </a:r>
            <a:r>
              <a:rPr lang="uk-UA" dirty="0" err="1" smtClean="0"/>
              <a:t>Шутов</a:t>
            </a:r>
            <a:r>
              <a:rPr lang="uk-UA" dirty="0" smtClean="0"/>
              <a:t> Дмитро Олександрович, стаж 8 років, спеціаліст </a:t>
            </a:r>
            <a:r>
              <a:rPr lang="en-US" dirty="0" smtClean="0"/>
              <a:t>I </a:t>
            </a:r>
            <a:r>
              <a:rPr lang="uk-UA" dirty="0" smtClean="0"/>
              <a:t>категорії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 Досягнення учнів в олімпіадах </a:t>
            </a:r>
            <a:endParaRPr lang="ru-RU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2143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">
                <a:cs typeface="Arial" charset="0"/>
              </a:rPr>
              <a:t>\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2017-2018 н.р. – </a:t>
            </a:r>
            <a:r>
              <a:rPr lang="en-US" dirty="0" smtClean="0"/>
              <a:t>III </a:t>
            </a:r>
            <a:r>
              <a:rPr lang="uk-UA" dirty="0" smtClean="0"/>
              <a:t>місце ( російська мова та література, 11 клас), </a:t>
            </a:r>
            <a:r>
              <a:rPr lang="en-US" dirty="0" smtClean="0"/>
              <a:t>II </a:t>
            </a:r>
            <a:r>
              <a:rPr lang="uk-UA" dirty="0" smtClean="0"/>
              <a:t>місце ( російська мова та література, 9 клас)</a:t>
            </a:r>
          </a:p>
          <a:p>
            <a:r>
              <a:rPr lang="uk-UA" dirty="0" smtClean="0"/>
              <a:t>2016-2017 </a:t>
            </a:r>
            <a:r>
              <a:rPr lang="uk-UA" dirty="0" err="1" smtClean="0"/>
              <a:t>н.р</a:t>
            </a:r>
            <a:r>
              <a:rPr lang="uk-UA" dirty="0" smtClean="0"/>
              <a:t>. – </a:t>
            </a:r>
            <a:r>
              <a:rPr lang="en-US" dirty="0" smtClean="0"/>
              <a:t>I</a:t>
            </a:r>
            <a:r>
              <a:rPr lang="uk-UA" dirty="0" smtClean="0"/>
              <a:t>місце ( англійська мова, 11 клас), </a:t>
            </a:r>
            <a:endParaRPr lang="en-US" dirty="0" smtClean="0"/>
          </a:p>
          <a:p>
            <a:r>
              <a:rPr lang="en-US" dirty="0" smtClean="0"/>
              <a:t>III </a:t>
            </a:r>
            <a:r>
              <a:rPr lang="uk-UA" dirty="0" smtClean="0"/>
              <a:t>місце ( російська мова та література, 10 кл.), </a:t>
            </a:r>
            <a:r>
              <a:rPr lang="en-US" dirty="0" smtClean="0"/>
              <a:t>II </a:t>
            </a:r>
            <a:r>
              <a:rPr lang="uk-UA" dirty="0" smtClean="0"/>
              <a:t>місце ( російська мова та література, 8 клас) </a:t>
            </a:r>
          </a:p>
          <a:p>
            <a:r>
              <a:rPr lang="uk-UA" dirty="0" smtClean="0"/>
              <a:t>Учень </a:t>
            </a:r>
            <a:r>
              <a:rPr lang="uk-UA" dirty="0" err="1" smtClean="0"/>
              <a:t>Джафаров</a:t>
            </a:r>
            <a:r>
              <a:rPr lang="uk-UA" dirty="0" smtClean="0"/>
              <a:t> </a:t>
            </a:r>
            <a:r>
              <a:rPr lang="uk-UA" dirty="0" err="1" smtClean="0"/>
              <a:t>Фаріз</a:t>
            </a:r>
            <a:r>
              <a:rPr lang="uk-UA" dirty="0" smtClean="0"/>
              <a:t> – </a:t>
            </a:r>
            <a:r>
              <a:rPr lang="en-US" dirty="0" smtClean="0"/>
              <a:t>II </a:t>
            </a:r>
            <a:r>
              <a:rPr lang="uk-UA" dirty="0" smtClean="0"/>
              <a:t>місце в області</a:t>
            </a:r>
          </a:p>
          <a:p>
            <a:r>
              <a:rPr lang="uk-UA" dirty="0" smtClean="0"/>
              <a:t> ( англійська мова) вчитель Таран І. О. </a:t>
            </a:r>
          </a:p>
          <a:p>
            <a:r>
              <a:rPr lang="uk-UA" dirty="0" smtClean="0"/>
              <a:t>2015-2016 </a:t>
            </a:r>
            <a:r>
              <a:rPr lang="uk-UA" dirty="0" err="1" smtClean="0"/>
              <a:t>н.р</a:t>
            </a:r>
            <a:r>
              <a:rPr lang="uk-UA" dirty="0" smtClean="0"/>
              <a:t>. – </a:t>
            </a:r>
            <a:r>
              <a:rPr lang="en-US" dirty="0" smtClean="0"/>
              <a:t>III </a:t>
            </a:r>
            <a:r>
              <a:rPr lang="uk-UA" dirty="0" smtClean="0"/>
              <a:t>місце ( російська мова та література , 9 клас)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Передов</a:t>
            </a:r>
            <a:r>
              <a:rPr lang="uk-UA" sz="3600" smtClean="0"/>
              <a:t>і педагогічні технології </a:t>
            </a:r>
            <a:endParaRPr lang="ru-RU" sz="36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 В своїй роботі вчителі школи використовують такі технології :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1. Технологія інтерактивного навчання , що передбачає моделювання життєвих ситуацій , використання рольових ігор, загальні рішення проблеми на основі аналізу обставин та відповідних ситуацій.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2. Ігрова технологія : дидактичні ігри, рольова діяльність, імітаційні прийоми.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3. Технологія розвитку  критичного мислення.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4. Проектна технологія : творчі журнали, колективні колажі, ігрові проекти, колективні колажі, інформаційні проекти. </a:t>
            </a: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uk-UA" dirty="0" smtClean="0"/>
              <a:t>5. Технологія проблемного навчання.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3600" smtClean="0"/>
              <a:t>Наші учні – учасники МАН</a:t>
            </a:r>
            <a:endParaRPr lang="ru-RU" sz="3600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z="2000" dirty="0" smtClean="0"/>
              <a:t> Призерами МАН стали учні :</a:t>
            </a:r>
            <a:endParaRPr lang="ru-RU" sz="2000" dirty="0" smtClean="0"/>
          </a:p>
          <a:p>
            <a:pPr eaLnBrk="1" hangingPunct="1"/>
            <a:r>
              <a:rPr lang="uk-UA" sz="2000" dirty="0" smtClean="0"/>
              <a:t>2012-2013 </a:t>
            </a:r>
            <a:r>
              <a:rPr lang="uk-UA" sz="2000" dirty="0" err="1" smtClean="0"/>
              <a:t>н.р</a:t>
            </a:r>
            <a:r>
              <a:rPr lang="uk-UA" sz="2000" dirty="0" smtClean="0"/>
              <a:t>. – учень 9-а кл.  Ємельянов Євген – номінація «Історія»</a:t>
            </a:r>
            <a:endParaRPr lang="ru-RU" sz="2000" dirty="0" smtClean="0"/>
          </a:p>
          <a:p>
            <a:pPr eaLnBrk="1" hangingPunct="1"/>
            <a:r>
              <a:rPr lang="uk-UA" sz="2000" dirty="0" smtClean="0"/>
              <a:t>2013-2014 </a:t>
            </a:r>
            <a:r>
              <a:rPr lang="uk-UA" sz="2000" dirty="0" err="1" smtClean="0"/>
              <a:t>н.р</a:t>
            </a:r>
            <a:r>
              <a:rPr lang="uk-UA" sz="2000" dirty="0" smtClean="0"/>
              <a:t>. – учень  9-А кл. Ващенко Андрій – номінація «Історія»</a:t>
            </a:r>
            <a:endParaRPr lang="ru-RU" sz="2000" dirty="0" smtClean="0"/>
          </a:p>
          <a:p>
            <a:pPr eaLnBrk="1" hangingPunct="1"/>
            <a:r>
              <a:rPr lang="uk-UA" sz="2000" dirty="0" smtClean="0"/>
              <a:t>2014- 2015 </a:t>
            </a:r>
            <a:r>
              <a:rPr lang="uk-UA" sz="2000" dirty="0" err="1" smtClean="0"/>
              <a:t>н.р</a:t>
            </a:r>
            <a:r>
              <a:rPr lang="uk-UA" sz="2000" dirty="0" smtClean="0"/>
              <a:t>. – учень 11-А кл. </a:t>
            </a:r>
            <a:r>
              <a:rPr lang="uk-UA" sz="2000" dirty="0" err="1" smtClean="0"/>
              <a:t>Моргулевський</a:t>
            </a:r>
            <a:r>
              <a:rPr lang="uk-UA" sz="2000" dirty="0" smtClean="0"/>
              <a:t>  Володимир, номінація «Історія»</a:t>
            </a:r>
            <a:endParaRPr lang="ru-RU" sz="20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uk-UA" sz="2000" dirty="0" smtClean="0"/>
              <a:t>.</a:t>
            </a:r>
            <a:endParaRPr lang="ru-RU" sz="2000" dirty="0" smtClean="0"/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uk-UA" sz="2000" dirty="0" smtClean="0"/>
              <a:t> </a:t>
            </a:r>
            <a:endParaRPr lang="ru-RU" sz="2000" dirty="0" smtClean="0"/>
          </a:p>
        </p:txBody>
      </p:sp>
      <p:pic>
        <p:nvPicPr>
          <p:cNvPr id="4" name="Содержимое 3" descr="http://1.bp.blogspot.com/-fRr3DSv9F88/VG7wjgTSH6I/AAAAAAAAAFc/egfe19UndAg/s1600/Autumn_school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429132"/>
            <a:ext cx="342900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В </a:t>
            </a:r>
            <a:r>
              <a:rPr lang="ru-RU" sz="3600" dirty="0" err="1" smtClean="0"/>
              <a:t>пошуках</a:t>
            </a:r>
            <a:r>
              <a:rPr lang="ru-RU" sz="3600" dirty="0" smtClean="0"/>
              <a:t> </a:t>
            </a:r>
            <a:r>
              <a:rPr lang="ru-RU" sz="3600" dirty="0" err="1" smtClean="0"/>
              <a:t>нових</a:t>
            </a:r>
            <a:r>
              <a:rPr lang="ru-RU" sz="3600" dirty="0" smtClean="0"/>
              <a:t> </a:t>
            </a:r>
            <a:r>
              <a:rPr lang="ru-RU" sz="3600" dirty="0" err="1" smtClean="0"/>
              <a:t>досягнень</a:t>
            </a:r>
            <a:r>
              <a:rPr lang="ru-RU" sz="3600" dirty="0" smtClean="0"/>
              <a:t> </a:t>
            </a:r>
          </a:p>
        </p:txBody>
      </p:sp>
      <p:pic>
        <p:nvPicPr>
          <p:cNvPr id="18434" name="Содержимое 3" descr="IMG_20161228_12020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928802"/>
            <a:ext cx="4429156" cy="3500441"/>
          </a:xfrm>
        </p:spPr>
      </p:pic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-142875" y="0"/>
            <a:ext cx="2619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1400">
                <a:solidFill>
                  <a:srgbClr val="403152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uk-UA" sz="1400">
                <a:solidFill>
                  <a:srgbClr val="403152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–</a:t>
            </a:r>
            <a:r>
              <a:rPr lang="uk-UA" sz="1400">
                <a:solidFill>
                  <a:srgbClr val="403152"/>
                </a:solidFill>
                <a:ea typeface="Times New Roman" pitchFamily="18" charset="0"/>
                <a:cs typeface="Arial" charset="0"/>
              </a:rPr>
              <a:t> .</a:t>
            </a:r>
            <a:endParaRPr lang="uk-UA">
              <a:ea typeface="Times New Roman" pitchFamily="18" charset="0"/>
              <a:cs typeface="Arial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364163" y="5084763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857752" y="1857364"/>
            <a:ext cx="36957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dirty="0">
                <a:solidFill>
                  <a:srgbClr val="C00000"/>
                </a:solidFill>
              </a:rPr>
              <a:t>Вчитель Грабчак Алла Павлівна </a:t>
            </a:r>
          </a:p>
          <a:p>
            <a:r>
              <a:rPr lang="uk-UA" sz="2000" dirty="0">
                <a:solidFill>
                  <a:srgbClr val="C00000"/>
                </a:solidFill>
              </a:rPr>
              <a:t>працює над впровадженням передових технологій : розробляє авторські уроки з проблеми інтегрованого навчання. </a:t>
            </a:r>
            <a:r>
              <a:rPr lang="uk-UA" sz="2000" dirty="0" smtClean="0">
                <a:solidFill>
                  <a:srgbClr val="C00000"/>
                </a:solidFill>
              </a:rPr>
              <a:t> </a:t>
            </a:r>
          </a:p>
          <a:p>
            <a:r>
              <a:rPr lang="uk-UA" sz="2000" dirty="0" smtClean="0">
                <a:solidFill>
                  <a:srgbClr val="C00000"/>
                </a:solidFill>
              </a:rPr>
              <a:t>Працює  над методичною проблемою </a:t>
            </a:r>
            <a:r>
              <a:rPr lang="uk-UA" sz="2000" dirty="0" err="1" smtClean="0">
                <a:solidFill>
                  <a:srgbClr val="C00000"/>
                </a:solidFill>
              </a:rPr>
              <a:t>“Інтеграція</a:t>
            </a:r>
            <a:r>
              <a:rPr lang="uk-UA" sz="2000" dirty="0" smtClean="0">
                <a:solidFill>
                  <a:srgbClr val="C00000"/>
                </a:solidFill>
              </a:rPr>
              <a:t> суміжних предметів та видів мистецтв на уроках мови та </a:t>
            </a:r>
            <a:r>
              <a:rPr lang="uk-UA" sz="2000" dirty="0" err="1" smtClean="0">
                <a:solidFill>
                  <a:srgbClr val="C00000"/>
                </a:solidFill>
              </a:rPr>
              <a:t>літератури”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Вчити </a:t>
            </a:r>
            <a:r>
              <a:rPr lang="uk-UA" sz="3600" smtClean="0"/>
              <a:t> та досягати високих результатів</a:t>
            </a:r>
            <a:endParaRPr lang="ru-RU" sz="3600" smtClean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0"/>
            <a:ext cx="22474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 err="1" smtClean="0"/>
              <a:t>Самотуга</a:t>
            </a:r>
            <a:r>
              <a:rPr lang="ru-RU" dirty="0" smtClean="0"/>
              <a:t> Людмила </a:t>
            </a:r>
            <a:r>
              <a:rPr lang="ru-RU" dirty="0" err="1" smtClean="0"/>
              <a:t>Олександрівна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над методичною проблемою « </a:t>
            </a:r>
            <a:r>
              <a:rPr lang="ru-RU" dirty="0" err="1" smtClean="0"/>
              <a:t>Проблемний</a:t>
            </a:r>
            <a:r>
              <a:rPr lang="ru-RU" dirty="0" smtClean="0"/>
              <a:t> 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прозових</a:t>
            </a:r>
            <a:r>
              <a:rPr lang="ru-RU" dirty="0" smtClean="0"/>
              <a:t> та </a:t>
            </a:r>
            <a:r>
              <a:rPr lang="ru-RU" dirty="0" err="1" smtClean="0"/>
              <a:t>поетичних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». 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00438"/>
            <a:ext cx="442915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</TotalTime>
  <Words>697</Words>
  <Application>Microsoft Office PowerPoint</Application>
  <PresentationFormat>Экран (4:3)</PresentationFormat>
  <Paragraphs>63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Поток</vt:lpstr>
      <vt:lpstr>Документ</vt:lpstr>
      <vt:lpstr>МЕТОДИЧНЕ ОБ’ЄДНАННЯ ВЧИТЕЛІВ ГУМАНІТАРНОГО ЦИКЛУ </vt:lpstr>
      <vt:lpstr>Методична проблема</vt:lpstr>
      <vt:lpstr>СКЛАД ОБ’ЄДНАННЯ ВЧИТЕЛІВ</vt:lpstr>
      <vt:lpstr>Склад методичного об’єднання </vt:lpstr>
      <vt:lpstr> Досягнення учнів в олімпіадах </vt:lpstr>
      <vt:lpstr>Передові педагогічні технології </vt:lpstr>
      <vt:lpstr>Наші учні – учасники МАН</vt:lpstr>
      <vt:lpstr>В пошуках нових досягнень </vt:lpstr>
      <vt:lpstr>Вчити  та досягати високих результатів</vt:lpstr>
      <vt:lpstr>Майстер педагогічної справи </vt:lpstr>
      <vt:lpstr>Досягнення у вивченні іноземної мови  </vt:lpstr>
      <vt:lpstr> Педагогічні сходинки </vt:lpstr>
      <vt:lpstr>Вчитель Лупеченкова Валентина Іванівна </vt:lpstr>
      <vt:lpstr>Вчитель історії Шутов Дмитро Олександрович</vt:lpstr>
      <vt:lpstr>Методичний семінар з історії та права</vt:lpstr>
      <vt:lpstr>Методичний семінар з історії та права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МЕТОДИЧНЕ ОБ’ЄДНАННЯ ВЧИТЕЛІВ ГУМАНІТАРНОГО ЦИКЛУ</dc:title>
  <dc:creator>1</dc:creator>
  <cp:lastModifiedBy>1</cp:lastModifiedBy>
  <cp:revision>57</cp:revision>
  <dcterms:created xsi:type="dcterms:W3CDTF">2018-01-09T18:11:59Z</dcterms:created>
  <dcterms:modified xsi:type="dcterms:W3CDTF">2018-01-11T20:20:06Z</dcterms:modified>
</cp:coreProperties>
</file>