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688FA0-2B76-4210-BB76-3DAFA85925C3}" type="datetimeFigureOut">
              <a:rPr lang="ru-RU" smtClean="0"/>
              <a:t>11.01.2018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95597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688FA0-2B76-4210-BB76-3DAFA85925C3}" type="datetimeFigureOut">
              <a:rPr lang="ru-RU" smtClean="0"/>
              <a:t>11.01.2018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126846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688FA0-2B76-4210-BB76-3DAFA85925C3}" type="datetimeFigureOut">
              <a:rPr lang="ru-RU" smtClean="0"/>
              <a:t>11.01.2018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107484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688FA0-2B76-4210-BB76-3DAFA85925C3}" type="datetimeFigureOut">
              <a:rPr lang="ru-RU" smtClean="0"/>
              <a:t>11.01.2018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150681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688FA0-2B76-4210-BB76-3DAFA85925C3}" type="datetimeFigureOut">
              <a:rPr lang="ru-RU" smtClean="0"/>
              <a:t>11.01.2018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202283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688FA0-2B76-4210-BB76-3DAFA85925C3}" type="datetimeFigureOut">
              <a:rPr lang="ru-RU" smtClean="0"/>
              <a:t>11.01.2018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282073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688FA0-2B76-4210-BB76-3DAFA85925C3}" type="datetimeFigureOut">
              <a:rPr lang="ru-RU" smtClean="0"/>
              <a:t>11.01.2018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362140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688FA0-2B76-4210-BB76-3DAFA85925C3}" type="datetimeFigureOut">
              <a:rPr lang="ru-RU" smtClean="0"/>
              <a:t>11.01.2018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247189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688FA0-2B76-4210-BB76-3DAFA85925C3}" type="datetimeFigureOut">
              <a:rPr lang="ru-RU" smtClean="0"/>
              <a:t>11.01.2018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426221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688FA0-2B76-4210-BB76-3DAFA85925C3}" type="datetimeFigureOut">
              <a:rPr lang="ru-RU" smtClean="0"/>
              <a:t>11.01.2018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189293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688FA0-2B76-4210-BB76-3DAFA85925C3}" type="datetimeFigureOut">
              <a:rPr lang="ru-RU" smtClean="0"/>
              <a:t>11.01.2018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5D530B-69D1-428A-AD12-236360E1AC23}" type="slidenum">
              <a:rPr lang="ru-RU" smtClean="0"/>
              <a:t>‹#›</a:t>
            </a:fld>
            <a:endParaRPr lang="ru-RU"/>
          </a:p>
        </p:txBody>
      </p:sp>
    </p:spTree>
    <p:extLst>
      <p:ext uri="{BB962C8B-B14F-4D97-AF65-F5344CB8AC3E}">
        <p14:creationId xmlns:p14="http://schemas.microsoft.com/office/powerpoint/2010/main" val="2806234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0">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88FA0-2B76-4210-BB76-3DAFA85925C3}" type="datetimeFigureOut">
              <a:rPr lang="ru-RU" smtClean="0"/>
              <a:t>11.01.2018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D530B-69D1-428A-AD12-236360E1AC23}" type="slidenum">
              <a:rPr lang="ru-RU" smtClean="0"/>
              <a:t>‹#›</a:t>
            </a:fld>
            <a:endParaRPr lang="ru-RU"/>
          </a:p>
        </p:txBody>
      </p:sp>
    </p:spTree>
    <p:extLst>
      <p:ext uri="{BB962C8B-B14F-4D97-AF65-F5344CB8AC3E}">
        <p14:creationId xmlns:p14="http://schemas.microsoft.com/office/powerpoint/2010/main" val="285328594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1" y="548680"/>
            <a:ext cx="8280920" cy="5904656"/>
          </a:xfrm>
        </p:spPr>
        <p:txBody>
          <a:bodyPr>
            <a:normAutofit/>
          </a:bodyPr>
          <a:lstStyle/>
          <a:p>
            <a:r>
              <a:rPr lang="uk-UA" sz="6600" b="1" dirty="0" smtClean="0">
                <a:solidFill>
                  <a:srgbClr val="002060"/>
                </a:solidFill>
                <a:latin typeface="Monotype Corsiva" pitchFamily="66" charset="0"/>
              </a:rPr>
              <a:t>Методичне об'єднання вчителів природничого циклу </a:t>
            </a:r>
            <a:endParaRPr lang="ru-RU" sz="6600" b="1" dirty="0">
              <a:solidFill>
                <a:srgbClr val="002060"/>
              </a:solidFill>
              <a:latin typeface="Monotype Corsiva" pitchFamily="66" charset="0"/>
            </a:endParaRPr>
          </a:p>
        </p:txBody>
      </p:sp>
    </p:spTree>
    <p:extLst>
      <p:ext uri="{BB962C8B-B14F-4D97-AF65-F5344CB8AC3E}">
        <p14:creationId xmlns:p14="http://schemas.microsoft.com/office/powerpoint/2010/main" val="412379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uk-UA" sz="4000" dirty="0" smtClean="0">
                <a:solidFill>
                  <a:schemeClr val="bg2">
                    <a:lumMod val="75000"/>
                  </a:schemeClr>
                </a:solidFill>
                <a:latin typeface="Monotype Corsiva" pitchFamily="66" charset="0"/>
              </a:rPr>
              <a:t>Наші досягнення в міських олімпіадах</a:t>
            </a:r>
            <a:endParaRPr lang="ru-RU" sz="4000" dirty="0">
              <a:solidFill>
                <a:schemeClr val="bg2">
                  <a:lumMod val="75000"/>
                </a:schemeClr>
              </a:solidFill>
              <a:latin typeface="Monotype Corsiva" pitchFamily="66"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36121936"/>
              </p:ext>
            </p:extLst>
          </p:nvPr>
        </p:nvGraphicFramePr>
        <p:xfrm>
          <a:off x="323529" y="1124746"/>
          <a:ext cx="8435279" cy="4746652"/>
        </p:xfrm>
        <a:graphic>
          <a:graphicData uri="http://schemas.openxmlformats.org/drawingml/2006/table">
            <a:tbl>
              <a:tblPr firstRow="1" bandRow="1">
                <a:tableStyleId>{5C22544A-7EE6-4342-B048-85BDC9FD1C3A}</a:tableStyleId>
              </a:tblPr>
              <a:tblGrid>
                <a:gridCol w="829325"/>
                <a:gridCol w="644994"/>
                <a:gridCol w="1876346"/>
                <a:gridCol w="609774"/>
                <a:gridCol w="2304256"/>
                <a:gridCol w="720080"/>
                <a:gridCol w="1450504"/>
              </a:tblGrid>
              <a:tr h="400122">
                <a:tc>
                  <a:txBody>
                    <a:bodyPr/>
                    <a:lstStyle/>
                    <a:p>
                      <a:pPr algn="ctr"/>
                      <a:r>
                        <a:rPr lang="uk-UA" dirty="0" smtClean="0"/>
                        <a:t>Роки</a:t>
                      </a:r>
                      <a:endParaRPr lang="ru-RU" dirty="0"/>
                    </a:p>
                  </a:txBody>
                  <a:tcPr/>
                </a:tc>
                <a:tc gridSpan="2">
                  <a:txBody>
                    <a:bodyPr/>
                    <a:lstStyle/>
                    <a:p>
                      <a:pPr algn="ctr"/>
                      <a:r>
                        <a:rPr lang="uk-UA" dirty="0" smtClean="0"/>
                        <a:t>Хімія</a:t>
                      </a:r>
                      <a:endParaRPr lang="ru-RU" dirty="0"/>
                    </a:p>
                  </a:txBody>
                  <a:tcPr/>
                </a:tc>
                <a:tc hMerge="1">
                  <a:txBody>
                    <a:bodyPr/>
                    <a:lstStyle/>
                    <a:p>
                      <a:endParaRPr lang="ru-RU" dirty="0"/>
                    </a:p>
                  </a:txBody>
                  <a:tcPr/>
                </a:tc>
                <a:tc gridSpan="2">
                  <a:txBody>
                    <a:bodyPr/>
                    <a:lstStyle/>
                    <a:p>
                      <a:pPr algn="ctr"/>
                      <a:r>
                        <a:rPr lang="uk-UA" dirty="0" smtClean="0"/>
                        <a:t>Біологія</a:t>
                      </a:r>
                      <a:endParaRPr lang="ru-RU" dirty="0"/>
                    </a:p>
                  </a:txBody>
                  <a:tcPr/>
                </a:tc>
                <a:tc hMerge="1">
                  <a:txBody>
                    <a:bodyPr/>
                    <a:lstStyle/>
                    <a:p>
                      <a:endParaRPr lang="ru-RU" dirty="0"/>
                    </a:p>
                  </a:txBody>
                  <a:tcPr/>
                </a:tc>
                <a:tc gridSpan="2">
                  <a:txBody>
                    <a:bodyPr/>
                    <a:lstStyle/>
                    <a:p>
                      <a:pPr algn="ctr"/>
                      <a:r>
                        <a:rPr lang="uk-UA" dirty="0" smtClean="0"/>
                        <a:t>Екологія</a:t>
                      </a:r>
                      <a:endParaRPr lang="ru-RU" dirty="0"/>
                    </a:p>
                  </a:txBody>
                  <a:tcPr/>
                </a:tc>
                <a:tc hMerge="1">
                  <a:txBody>
                    <a:bodyPr/>
                    <a:lstStyle/>
                    <a:p>
                      <a:pPr algn="ctr"/>
                      <a:endParaRPr lang="ru-RU" dirty="0"/>
                    </a:p>
                  </a:txBody>
                  <a:tcPr/>
                </a:tc>
              </a:tr>
              <a:tr h="400122">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986602">
                <a:tc>
                  <a:txBody>
                    <a:bodyPr/>
                    <a:lstStyle/>
                    <a:p>
                      <a:r>
                        <a:rPr lang="uk-UA" dirty="0" smtClean="0"/>
                        <a:t>2017-2018</a:t>
                      </a:r>
                      <a:endParaRPr lang="ru-RU" dirty="0"/>
                    </a:p>
                  </a:txBody>
                  <a:tcPr/>
                </a:tc>
                <a:tc>
                  <a:txBody>
                    <a:bodyPr/>
                    <a:lstStyle/>
                    <a:p>
                      <a:r>
                        <a:rPr lang="uk-UA" dirty="0" smtClean="0"/>
                        <a:t>ІІ, ІІІ</a:t>
                      </a:r>
                      <a:endParaRPr lang="ru-RU" dirty="0"/>
                    </a:p>
                  </a:txBody>
                  <a:tcPr/>
                </a:tc>
                <a:tc>
                  <a:txBody>
                    <a:bodyPr/>
                    <a:lstStyle/>
                    <a:p>
                      <a:r>
                        <a:rPr lang="uk-UA" dirty="0" smtClean="0"/>
                        <a:t>Олефіренко Н.В.</a:t>
                      </a:r>
                      <a:endParaRPr lang="ru-RU" dirty="0"/>
                    </a:p>
                  </a:txBody>
                  <a:tcPr/>
                </a:tc>
                <a:tc>
                  <a:txBody>
                    <a:bodyPr/>
                    <a:lstStyle/>
                    <a:p>
                      <a:r>
                        <a:rPr lang="uk-UA" dirty="0" smtClean="0"/>
                        <a:t>ІІІ</a:t>
                      </a:r>
                      <a:endParaRPr lang="ru-RU" dirty="0"/>
                    </a:p>
                  </a:txBody>
                  <a:tcPr/>
                </a:tc>
                <a:tc>
                  <a:txBody>
                    <a:bodyPr/>
                    <a:lstStyle/>
                    <a:p>
                      <a:r>
                        <a:rPr lang="uk-UA" dirty="0" smtClean="0"/>
                        <a:t>Єгорова С.Л.</a:t>
                      </a:r>
                      <a:endParaRPr lang="ru-RU" dirty="0"/>
                    </a:p>
                  </a:txBody>
                  <a:tcPr/>
                </a:tc>
                <a:tc>
                  <a:txBody>
                    <a:bodyPr/>
                    <a:lstStyle/>
                    <a:p>
                      <a:endParaRPr lang="ru-RU" dirty="0"/>
                    </a:p>
                  </a:txBody>
                  <a:tcPr/>
                </a:tc>
                <a:tc>
                  <a:txBody>
                    <a:bodyPr/>
                    <a:lstStyle/>
                    <a:p>
                      <a:endParaRPr lang="ru-RU" dirty="0"/>
                    </a:p>
                  </a:txBody>
                  <a:tcPr/>
                </a:tc>
              </a:tr>
              <a:tr h="986602">
                <a:tc>
                  <a:txBody>
                    <a:bodyPr/>
                    <a:lstStyle/>
                    <a:p>
                      <a:r>
                        <a:rPr lang="uk-UA" dirty="0" smtClean="0"/>
                        <a:t>2016-2017</a:t>
                      </a:r>
                      <a:endParaRPr lang="ru-RU" dirty="0"/>
                    </a:p>
                  </a:txBody>
                  <a:tcPr/>
                </a:tc>
                <a:tc>
                  <a:txBody>
                    <a:bodyPr/>
                    <a:lstStyle/>
                    <a:p>
                      <a:r>
                        <a:rPr lang="uk-UA" dirty="0" smtClean="0"/>
                        <a:t>ІІІ, </a:t>
                      </a:r>
                      <a:r>
                        <a:rPr lang="uk-UA" dirty="0" err="1" smtClean="0"/>
                        <a:t>ІІІ</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Олефіренко Н.В.</a:t>
                      </a:r>
                      <a:endParaRPr lang="ru-RU" dirty="0" smtClean="0"/>
                    </a:p>
                    <a:p>
                      <a:endParaRPr lang="ru-RU" dirty="0"/>
                    </a:p>
                  </a:txBody>
                  <a:tcPr/>
                </a:tc>
                <a:tc>
                  <a:txBody>
                    <a:bodyPr/>
                    <a:lstStyle/>
                    <a:p>
                      <a:r>
                        <a:rPr lang="uk-UA" dirty="0" smtClean="0"/>
                        <a:t>ІІ</a:t>
                      </a:r>
                      <a:endParaRPr lang="ru-RU" dirty="0"/>
                    </a:p>
                  </a:txBody>
                  <a:tcPr/>
                </a:tc>
                <a:tc>
                  <a:txBody>
                    <a:bodyPr/>
                    <a:lstStyle/>
                    <a:p>
                      <a:r>
                        <a:rPr lang="uk-UA" dirty="0" smtClean="0"/>
                        <a:t>Єгорова С.Л.</a:t>
                      </a:r>
                      <a:endParaRPr lang="ru-RU" dirty="0"/>
                    </a:p>
                  </a:txBody>
                  <a:tcPr/>
                </a:tc>
                <a:tc>
                  <a:txBody>
                    <a:bodyPr/>
                    <a:lstStyle/>
                    <a:p>
                      <a:r>
                        <a:rPr lang="uk-UA" dirty="0" smtClean="0"/>
                        <a:t>ІІІ</a:t>
                      </a:r>
                      <a:endParaRPr lang="ru-RU" dirty="0"/>
                    </a:p>
                  </a:txBody>
                  <a:tcPr/>
                </a:tc>
                <a:tc>
                  <a:txBody>
                    <a:bodyPr/>
                    <a:lstStyle/>
                    <a:p>
                      <a:r>
                        <a:rPr lang="uk-UA" dirty="0" smtClean="0"/>
                        <a:t>Єгорова С.Л.</a:t>
                      </a:r>
                      <a:endParaRPr lang="ru-RU" dirty="0"/>
                    </a:p>
                  </a:txBody>
                  <a:tcPr/>
                </a:tc>
              </a:tr>
              <a:tr h="986602">
                <a:tc>
                  <a:txBody>
                    <a:bodyPr/>
                    <a:lstStyle/>
                    <a:p>
                      <a:r>
                        <a:rPr lang="uk-UA" dirty="0" smtClean="0"/>
                        <a:t>2015-2016</a:t>
                      </a:r>
                      <a:endParaRPr lang="ru-RU" dirty="0"/>
                    </a:p>
                  </a:txBody>
                  <a:tcPr/>
                </a:tc>
                <a:tc>
                  <a:txBody>
                    <a:bodyPr/>
                    <a:lstStyle/>
                    <a:p>
                      <a:r>
                        <a:rPr lang="uk-UA" dirty="0" smtClean="0"/>
                        <a:t>ІІ, ІІІ,</a:t>
                      </a:r>
                      <a:r>
                        <a:rPr lang="uk-UA" dirty="0" err="1" smtClean="0"/>
                        <a:t>ІІІ</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Олефіренко Н.В.</a:t>
                      </a:r>
                      <a:endParaRPr lang="ru-RU" dirty="0" smtClean="0"/>
                    </a:p>
                  </a:txBody>
                  <a:tcPr/>
                </a:tc>
                <a:tc>
                  <a:txBody>
                    <a:bodyPr/>
                    <a:lstStyle/>
                    <a:p>
                      <a:r>
                        <a:rPr lang="uk-UA" dirty="0" smtClean="0"/>
                        <a:t>ІІ</a:t>
                      </a:r>
                      <a:endParaRPr lang="ru-RU" dirty="0"/>
                    </a:p>
                  </a:txBody>
                  <a:tcPr/>
                </a:tc>
                <a:tc>
                  <a:txBody>
                    <a:bodyPr/>
                    <a:lstStyle/>
                    <a:p>
                      <a:r>
                        <a:rPr lang="uk-UA" dirty="0" smtClean="0"/>
                        <a:t>Єгорова С.Л.</a:t>
                      </a:r>
                      <a:endParaRPr lang="ru-RU" dirty="0"/>
                    </a:p>
                  </a:txBody>
                  <a:tcPr/>
                </a:tc>
                <a:tc>
                  <a:txBody>
                    <a:bodyPr/>
                    <a:lstStyle/>
                    <a:p>
                      <a:r>
                        <a:rPr lang="uk-UA" dirty="0" smtClean="0"/>
                        <a:t>ІІ</a:t>
                      </a:r>
                      <a:endParaRPr lang="ru-RU" dirty="0"/>
                    </a:p>
                  </a:txBody>
                  <a:tcPr/>
                </a:tc>
                <a:tc>
                  <a:txBody>
                    <a:bodyPr/>
                    <a:lstStyle/>
                    <a:p>
                      <a:r>
                        <a:rPr lang="uk-UA" dirty="0" smtClean="0"/>
                        <a:t>Єгорова С.Л.</a:t>
                      </a:r>
                      <a:endParaRPr lang="ru-RU" dirty="0"/>
                    </a:p>
                  </a:txBody>
                  <a:tcPr/>
                </a:tc>
              </a:tr>
              <a:tr h="986602">
                <a:tc>
                  <a:txBody>
                    <a:bodyPr/>
                    <a:lstStyle/>
                    <a:p>
                      <a:r>
                        <a:rPr lang="uk-UA" dirty="0" smtClean="0"/>
                        <a:t>2014-2015</a:t>
                      </a:r>
                      <a:endParaRPr lang="ru-RU" dirty="0"/>
                    </a:p>
                  </a:txBody>
                  <a:tcPr/>
                </a:tc>
                <a:tc>
                  <a:txBody>
                    <a:bodyPr/>
                    <a:lstStyle/>
                    <a:p>
                      <a:r>
                        <a:rPr lang="uk-UA" dirty="0" smtClean="0"/>
                        <a:t>ІІ, ІІІ</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Олефіренко Н.В.</a:t>
                      </a:r>
                      <a:endParaRPr lang="ru-RU" dirty="0" smtClean="0"/>
                    </a:p>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val="236328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2">
                    <a:lumMod val="75000"/>
                  </a:schemeClr>
                </a:solidFill>
                <a:latin typeface="Monotype Corsiva" pitchFamily="66" charset="0"/>
              </a:rPr>
              <a:t>Наші учні – призери МАН</a:t>
            </a:r>
            <a:endParaRPr lang="ru-RU" dirty="0">
              <a:solidFill>
                <a:schemeClr val="bg2">
                  <a:lumMod val="75000"/>
                </a:schemeClr>
              </a:solidFill>
              <a:latin typeface="Monotype Corsiva" pitchFamily="66" charset="0"/>
            </a:endParaRPr>
          </a:p>
        </p:txBody>
      </p:sp>
      <p:sp>
        <p:nvSpPr>
          <p:cNvPr id="3" name="Объект 2"/>
          <p:cNvSpPr>
            <a:spLocks noGrp="1"/>
          </p:cNvSpPr>
          <p:nvPr>
            <p:ph idx="1"/>
          </p:nvPr>
        </p:nvSpPr>
        <p:spPr/>
        <p:txBody>
          <a:bodyPr>
            <a:normAutofit lnSpcReduction="10000"/>
          </a:bodyPr>
          <a:lstStyle/>
          <a:p>
            <a:r>
              <a:rPr lang="uk-UA" dirty="0" smtClean="0">
                <a:solidFill>
                  <a:schemeClr val="accent2">
                    <a:lumMod val="75000"/>
                  </a:schemeClr>
                </a:solidFill>
              </a:rPr>
              <a:t>2015-2016 </a:t>
            </a:r>
            <a:r>
              <a:rPr lang="uk-UA" dirty="0" err="1" smtClean="0">
                <a:solidFill>
                  <a:schemeClr val="accent2">
                    <a:lumMod val="75000"/>
                  </a:schemeClr>
                </a:solidFill>
              </a:rPr>
              <a:t>н.р</a:t>
            </a:r>
            <a:r>
              <a:rPr lang="uk-UA" dirty="0" smtClean="0">
                <a:solidFill>
                  <a:schemeClr val="accent2">
                    <a:lumMod val="75000"/>
                  </a:schemeClr>
                </a:solidFill>
              </a:rPr>
              <a:t>. – ІІ місце в номінації «Медицина» – учень 11 класу Єгоров Гліб (Єгорова С.Л.) ;</a:t>
            </a:r>
          </a:p>
          <a:p>
            <a:r>
              <a:rPr lang="uk-UA" dirty="0" smtClean="0">
                <a:solidFill>
                  <a:schemeClr val="accent2">
                    <a:lumMod val="75000"/>
                  </a:schemeClr>
                </a:solidFill>
              </a:rPr>
              <a:t>2016-2017 </a:t>
            </a:r>
            <a:r>
              <a:rPr lang="uk-UA" dirty="0" err="1" smtClean="0">
                <a:solidFill>
                  <a:schemeClr val="accent2">
                    <a:lumMod val="75000"/>
                  </a:schemeClr>
                </a:solidFill>
              </a:rPr>
              <a:t>н.р</a:t>
            </a:r>
            <a:r>
              <a:rPr lang="uk-UA" dirty="0" smtClean="0">
                <a:solidFill>
                  <a:schemeClr val="accent2">
                    <a:lumMod val="75000"/>
                  </a:schemeClr>
                </a:solidFill>
              </a:rPr>
              <a:t>. - ІІ  місце в номінації «Медицина» – учениця 8 класу Бєляєва Анастасія  (Єгорова С.Л.) ;</a:t>
            </a:r>
          </a:p>
          <a:p>
            <a:r>
              <a:rPr lang="uk-UA" dirty="0" smtClean="0">
                <a:solidFill>
                  <a:schemeClr val="accent2">
                    <a:lumMod val="75000"/>
                  </a:schemeClr>
                </a:solidFill>
              </a:rPr>
              <a:t>2017-2018 </a:t>
            </a:r>
            <a:r>
              <a:rPr lang="uk-UA" dirty="0" err="1" smtClean="0">
                <a:solidFill>
                  <a:schemeClr val="accent2">
                    <a:lumMod val="75000"/>
                  </a:schemeClr>
                </a:solidFill>
              </a:rPr>
              <a:t>н.р</a:t>
            </a:r>
            <a:r>
              <a:rPr lang="uk-UA" dirty="0" smtClean="0">
                <a:solidFill>
                  <a:schemeClr val="accent2">
                    <a:lumMod val="75000"/>
                  </a:schemeClr>
                </a:solidFill>
              </a:rPr>
              <a:t>. - ІІ  місце в номінації «Медицина» – учениця 9 класу Бєляєва Анастасія  (Єгорова С.Л</a:t>
            </a:r>
            <a:r>
              <a:rPr lang="uk-UA" smtClean="0">
                <a:solidFill>
                  <a:schemeClr val="accent2">
                    <a:lumMod val="75000"/>
                  </a:schemeClr>
                </a:solidFill>
              </a:rPr>
              <a:t>.) .</a:t>
            </a:r>
            <a:endParaRPr lang="uk-UA" dirty="0" smtClean="0">
              <a:solidFill>
                <a:schemeClr val="accent2">
                  <a:lumMod val="75000"/>
                </a:schemeClr>
              </a:solidFill>
            </a:endParaRPr>
          </a:p>
          <a:p>
            <a:endParaRPr lang="ru-RU" dirty="0"/>
          </a:p>
        </p:txBody>
      </p:sp>
    </p:spTree>
    <p:extLst>
      <p:ext uri="{BB962C8B-B14F-4D97-AF65-F5344CB8AC3E}">
        <p14:creationId xmlns:p14="http://schemas.microsoft.com/office/powerpoint/2010/main" val="83698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000" dirty="0" smtClean="0">
                <a:solidFill>
                  <a:srgbClr val="002060"/>
                </a:solidFill>
                <a:latin typeface="Monotype Corsiva" pitchFamily="66" charset="0"/>
              </a:rPr>
              <a:t>Методична проблема</a:t>
            </a:r>
            <a:endParaRPr lang="ru-RU" sz="6000" dirty="0">
              <a:solidFill>
                <a:srgbClr val="002060"/>
              </a:solidFill>
              <a:latin typeface="Monotype Corsiva" pitchFamily="66" charset="0"/>
            </a:endParaRPr>
          </a:p>
        </p:txBody>
      </p:sp>
      <p:sp>
        <p:nvSpPr>
          <p:cNvPr id="3" name="Объект 2"/>
          <p:cNvSpPr>
            <a:spLocks noGrp="1"/>
          </p:cNvSpPr>
          <p:nvPr>
            <p:ph idx="1"/>
          </p:nvPr>
        </p:nvSpPr>
        <p:spPr/>
        <p:txBody>
          <a:bodyPr>
            <a:normAutofit/>
          </a:bodyPr>
          <a:lstStyle/>
          <a:p>
            <a:r>
              <a:rPr lang="uk-UA" sz="4400" dirty="0" smtClean="0">
                <a:solidFill>
                  <a:schemeClr val="accent2">
                    <a:lumMod val="75000"/>
                  </a:schemeClr>
                </a:solidFill>
                <a:latin typeface="Times New Roman" pitchFamily="18" charset="0"/>
                <a:cs typeface="Times New Roman" pitchFamily="18" charset="0"/>
              </a:rPr>
              <a:t>«Забезпечення всебічного розвитку дитини як особистості, її нахилів, здібностей, талантів на уроках природничого циклу»</a:t>
            </a:r>
            <a:endParaRPr lang="ru-RU" sz="44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1400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smtClean="0">
                <a:solidFill>
                  <a:schemeClr val="bg2">
                    <a:lumMod val="75000"/>
                  </a:schemeClr>
                </a:solidFill>
                <a:latin typeface="Monotype Corsiva" pitchFamily="66" charset="0"/>
              </a:rPr>
              <a:t>В своїй роботі використовуємо такі передові педагогічні технології</a:t>
            </a:r>
            <a:endParaRPr lang="ru-RU" dirty="0">
              <a:solidFill>
                <a:schemeClr val="bg2">
                  <a:lumMod val="75000"/>
                </a:schemeClr>
              </a:solidFill>
            </a:endParaRPr>
          </a:p>
        </p:txBody>
      </p:sp>
      <p:sp>
        <p:nvSpPr>
          <p:cNvPr id="3" name="Объект 2"/>
          <p:cNvSpPr>
            <a:spLocks noGrp="1"/>
          </p:cNvSpPr>
          <p:nvPr>
            <p:ph idx="1"/>
          </p:nvPr>
        </p:nvSpPr>
        <p:spPr/>
        <p:txBody>
          <a:bodyPr/>
          <a:lstStyle/>
          <a:p>
            <a:r>
              <a:rPr lang="uk-UA" dirty="0" smtClean="0">
                <a:solidFill>
                  <a:schemeClr val="accent2">
                    <a:lumMod val="75000"/>
                  </a:schemeClr>
                </a:solidFill>
              </a:rPr>
              <a:t>Інформаційно-комунікаційні </a:t>
            </a:r>
          </a:p>
          <a:p>
            <a:r>
              <a:rPr lang="uk-UA" dirty="0" smtClean="0">
                <a:solidFill>
                  <a:schemeClr val="accent2">
                    <a:lumMod val="75000"/>
                  </a:schemeClr>
                </a:solidFill>
              </a:rPr>
              <a:t>Розвиток критичного мислення</a:t>
            </a:r>
          </a:p>
          <a:p>
            <a:r>
              <a:rPr lang="uk-UA" dirty="0" smtClean="0">
                <a:solidFill>
                  <a:schemeClr val="accent2">
                    <a:lumMod val="75000"/>
                  </a:schemeClr>
                </a:solidFill>
              </a:rPr>
              <a:t>Інтерактивні</a:t>
            </a:r>
          </a:p>
          <a:p>
            <a:r>
              <a:rPr lang="uk-UA" dirty="0" smtClean="0">
                <a:solidFill>
                  <a:schemeClr val="accent2">
                    <a:lumMod val="75000"/>
                  </a:schemeClr>
                </a:solidFill>
              </a:rPr>
              <a:t>Ігрові</a:t>
            </a:r>
          </a:p>
          <a:p>
            <a:r>
              <a:rPr lang="uk-UA" dirty="0" smtClean="0">
                <a:solidFill>
                  <a:schemeClr val="accent2">
                    <a:lumMod val="75000"/>
                  </a:schemeClr>
                </a:solidFill>
              </a:rPr>
              <a:t>Проектні</a:t>
            </a:r>
          </a:p>
          <a:p>
            <a:r>
              <a:rPr lang="uk-UA" dirty="0" smtClean="0">
                <a:solidFill>
                  <a:schemeClr val="accent2">
                    <a:lumMod val="75000"/>
                  </a:schemeClr>
                </a:solidFill>
              </a:rPr>
              <a:t>ІКТ</a:t>
            </a:r>
          </a:p>
          <a:p>
            <a:r>
              <a:rPr lang="uk-UA" dirty="0" smtClean="0">
                <a:solidFill>
                  <a:schemeClr val="accent2">
                    <a:lumMod val="75000"/>
                  </a:schemeClr>
                </a:solidFill>
              </a:rPr>
              <a:t>Проблемне</a:t>
            </a:r>
            <a:endParaRPr lang="ru-RU" dirty="0" smtClean="0">
              <a:solidFill>
                <a:schemeClr val="accent2">
                  <a:lumMod val="75000"/>
                </a:schemeClr>
              </a:solidFill>
            </a:endParaRPr>
          </a:p>
        </p:txBody>
      </p:sp>
    </p:spTree>
    <p:extLst>
      <p:ext uri="{BB962C8B-B14F-4D97-AF65-F5344CB8AC3E}">
        <p14:creationId xmlns:p14="http://schemas.microsoft.com/office/powerpoint/2010/main" val="129471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smtClean="0">
                <a:solidFill>
                  <a:schemeClr val="bg2">
                    <a:lumMod val="75000"/>
                  </a:schemeClr>
                </a:solidFill>
                <a:latin typeface="Monotype Corsiva" pitchFamily="66" charset="0"/>
              </a:rPr>
              <a:t>Склад методичного </a:t>
            </a:r>
            <a:br>
              <a:rPr lang="uk-UA" dirty="0" smtClean="0">
                <a:solidFill>
                  <a:schemeClr val="bg2">
                    <a:lumMod val="75000"/>
                  </a:schemeClr>
                </a:solidFill>
                <a:latin typeface="Monotype Corsiva" pitchFamily="66" charset="0"/>
              </a:rPr>
            </a:br>
            <a:r>
              <a:rPr lang="uk-UA" dirty="0" smtClean="0">
                <a:solidFill>
                  <a:schemeClr val="bg2">
                    <a:lumMod val="75000"/>
                  </a:schemeClr>
                </a:solidFill>
                <a:latin typeface="Monotype Corsiva" pitchFamily="66" charset="0"/>
              </a:rPr>
              <a:t>об'єднання</a:t>
            </a:r>
            <a:endParaRPr lang="ru-RU" dirty="0">
              <a:solidFill>
                <a:schemeClr val="bg2">
                  <a:lumMod val="7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95819290"/>
              </p:ext>
            </p:extLst>
          </p:nvPr>
        </p:nvGraphicFramePr>
        <p:xfrm>
          <a:off x="251521" y="1556792"/>
          <a:ext cx="8640958" cy="4248472"/>
        </p:xfrm>
        <a:graphic>
          <a:graphicData uri="http://schemas.openxmlformats.org/drawingml/2006/table">
            <a:tbl>
              <a:tblPr firstRow="1" bandRow="1">
                <a:tableStyleId>{5C22544A-7EE6-4342-B048-85BDC9FD1C3A}</a:tableStyleId>
              </a:tblPr>
              <a:tblGrid>
                <a:gridCol w="612420"/>
                <a:gridCol w="3871096"/>
                <a:gridCol w="701061"/>
                <a:gridCol w="766271"/>
                <a:gridCol w="2690110"/>
              </a:tblGrid>
              <a:tr h="1440160">
                <a:tc>
                  <a:txBody>
                    <a:bodyPr/>
                    <a:lstStyle/>
                    <a:p>
                      <a:pPr algn="ctr"/>
                      <a:r>
                        <a:rPr lang="uk-UA" dirty="0" smtClean="0"/>
                        <a:t>№</a:t>
                      </a:r>
                    </a:p>
                    <a:p>
                      <a:pPr algn="ctr"/>
                      <a:r>
                        <a:rPr lang="uk-UA" dirty="0" smtClean="0"/>
                        <a:t>п/</a:t>
                      </a:r>
                      <a:r>
                        <a:rPr lang="uk-UA" dirty="0" err="1" smtClean="0"/>
                        <a:t>п</a:t>
                      </a:r>
                      <a:endParaRPr lang="ru-RU" dirty="0"/>
                    </a:p>
                  </a:txBody>
                  <a:tcPr anchor="ctr"/>
                </a:tc>
                <a:tc>
                  <a:txBody>
                    <a:bodyPr/>
                    <a:lstStyle/>
                    <a:p>
                      <a:pPr algn="ctr"/>
                      <a:r>
                        <a:rPr lang="uk-UA" dirty="0" smtClean="0"/>
                        <a:t>ПІБ</a:t>
                      </a:r>
                      <a:endParaRPr lang="ru-RU" dirty="0"/>
                    </a:p>
                  </a:txBody>
                  <a:tcPr anchor="ctr"/>
                </a:tc>
                <a:tc>
                  <a:txBody>
                    <a:bodyPr/>
                    <a:lstStyle/>
                    <a:p>
                      <a:pPr algn="ctr"/>
                      <a:r>
                        <a:rPr lang="uk-UA" dirty="0" smtClean="0"/>
                        <a:t>Стаж</a:t>
                      </a:r>
                      <a:endParaRPr lang="ru-RU" dirty="0"/>
                    </a:p>
                  </a:txBody>
                  <a:tcPr vert="vert270"/>
                </a:tc>
                <a:tc>
                  <a:txBody>
                    <a:bodyPr/>
                    <a:lstStyle/>
                    <a:p>
                      <a:pPr algn="ctr"/>
                      <a:r>
                        <a:rPr lang="uk-UA" dirty="0" smtClean="0"/>
                        <a:t>Рік останньої атестації</a:t>
                      </a:r>
                      <a:endParaRPr lang="ru-RU" dirty="0"/>
                    </a:p>
                  </a:txBody>
                  <a:tcPr vert="vert270"/>
                </a:tc>
                <a:tc>
                  <a:txBody>
                    <a:bodyPr/>
                    <a:lstStyle/>
                    <a:p>
                      <a:pPr algn="ctr"/>
                      <a:r>
                        <a:rPr lang="uk-UA" dirty="0" smtClean="0"/>
                        <a:t>Який предмет викладає</a:t>
                      </a:r>
                      <a:endParaRPr lang="ru-RU" dirty="0"/>
                    </a:p>
                  </a:txBody>
                  <a:tcPr vert="vert270" anchor="ctr"/>
                </a:tc>
              </a:tr>
              <a:tr h="936104">
                <a:tc>
                  <a:txBody>
                    <a:bodyPr/>
                    <a:lstStyle/>
                    <a:p>
                      <a:pPr algn="ctr"/>
                      <a:endParaRPr lang="uk-UA" dirty="0" smtClean="0"/>
                    </a:p>
                    <a:p>
                      <a:pPr algn="ctr"/>
                      <a:r>
                        <a:rPr lang="uk-UA" dirty="0" smtClean="0"/>
                        <a:t>1</a:t>
                      </a:r>
                      <a:endParaRPr lang="ru-RU" dirty="0"/>
                    </a:p>
                  </a:txBody>
                  <a:tcPr/>
                </a:tc>
                <a:tc>
                  <a:txBody>
                    <a:bodyPr/>
                    <a:lstStyle/>
                    <a:p>
                      <a:r>
                        <a:rPr lang="uk-UA" dirty="0" smtClean="0"/>
                        <a:t>Єгорова Світлана Леонідівна</a:t>
                      </a:r>
                      <a:endParaRPr lang="ru-RU" dirty="0"/>
                    </a:p>
                  </a:txBody>
                  <a:tcPr anchor="ctr"/>
                </a:tc>
                <a:tc>
                  <a:txBody>
                    <a:bodyPr/>
                    <a:lstStyle/>
                    <a:p>
                      <a:r>
                        <a:rPr lang="uk-UA" dirty="0" smtClean="0"/>
                        <a:t>24</a:t>
                      </a:r>
                      <a:endParaRPr lang="ru-RU" dirty="0"/>
                    </a:p>
                  </a:txBody>
                  <a:tcPr anchor="ctr"/>
                </a:tc>
                <a:tc>
                  <a:txBody>
                    <a:bodyPr/>
                    <a:lstStyle/>
                    <a:p>
                      <a:r>
                        <a:rPr lang="uk-UA" dirty="0" smtClean="0"/>
                        <a:t>2016</a:t>
                      </a:r>
                      <a:endParaRPr lang="ru-RU" dirty="0"/>
                    </a:p>
                  </a:txBody>
                  <a:tcPr anchor="ctr"/>
                </a:tc>
                <a:tc>
                  <a:txBody>
                    <a:bodyPr/>
                    <a:lstStyle/>
                    <a:p>
                      <a:r>
                        <a:rPr lang="uk-UA" dirty="0" smtClean="0"/>
                        <a:t>біологія, основи здоров'я</a:t>
                      </a:r>
                      <a:endParaRPr lang="ru-RU" dirty="0"/>
                    </a:p>
                  </a:txBody>
                  <a:tcPr anchor="ctr"/>
                </a:tc>
              </a:tr>
              <a:tr h="936104">
                <a:tc>
                  <a:txBody>
                    <a:bodyPr/>
                    <a:lstStyle/>
                    <a:p>
                      <a:endParaRPr lang="uk-UA" dirty="0" smtClean="0"/>
                    </a:p>
                    <a:p>
                      <a:pPr algn="ctr"/>
                      <a:r>
                        <a:rPr lang="uk-UA" dirty="0" smtClean="0"/>
                        <a:t>2</a:t>
                      </a:r>
                      <a:endParaRPr lang="ru-RU" dirty="0"/>
                    </a:p>
                  </a:txBody>
                  <a:tcPr/>
                </a:tc>
                <a:tc>
                  <a:txBody>
                    <a:bodyPr/>
                    <a:lstStyle/>
                    <a:p>
                      <a:r>
                        <a:rPr lang="uk-UA" dirty="0" smtClean="0"/>
                        <a:t>Князєва Ірина Юріївна</a:t>
                      </a:r>
                      <a:endParaRPr lang="ru-RU" dirty="0"/>
                    </a:p>
                  </a:txBody>
                  <a:tcPr anchor="ctr"/>
                </a:tc>
                <a:tc>
                  <a:txBody>
                    <a:bodyPr/>
                    <a:lstStyle/>
                    <a:p>
                      <a:r>
                        <a:rPr lang="uk-UA" dirty="0" smtClean="0"/>
                        <a:t>26</a:t>
                      </a:r>
                      <a:endParaRPr lang="ru-RU" dirty="0"/>
                    </a:p>
                  </a:txBody>
                  <a:tcPr anchor="ctr"/>
                </a:tc>
                <a:tc>
                  <a:txBody>
                    <a:bodyPr/>
                    <a:lstStyle/>
                    <a:p>
                      <a:r>
                        <a:rPr lang="uk-UA" dirty="0" smtClean="0"/>
                        <a:t>2014</a:t>
                      </a:r>
                      <a:endParaRPr lang="ru-RU" dirty="0"/>
                    </a:p>
                  </a:txBody>
                  <a:tcPr anchor="ctr"/>
                </a:tc>
                <a:tc>
                  <a:txBody>
                    <a:bodyPr/>
                    <a:lstStyle/>
                    <a:p>
                      <a:r>
                        <a:rPr lang="uk-UA" dirty="0" smtClean="0"/>
                        <a:t>біологія</a:t>
                      </a:r>
                      <a:endParaRPr lang="ru-RU" dirty="0"/>
                    </a:p>
                  </a:txBody>
                  <a:tcPr anchor="ctr"/>
                </a:tc>
              </a:tr>
              <a:tr h="936104">
                <a:tc>
                  <a:txBody>
                    <a:bodyPr/>
                    <a:lstStyle/>
                    <a:p>
                      <a:endParaRPr lang="uk-UA" dirty="0" smtClean="0"/>
                    </a:p>
                    <a:p>
                      <a:pPr algn="ctr"/>
                      <a:r>
                        <a:rPr lang="uk-UA" dirty="0" smtClean="0"/>
                        <a:t>3</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Олефіренко</a:t>
                      </a:r>
                      <a:r>
                        <a:rPr lang="uk-UA" baseline="0" dirty="0" smtClean="0"/>
                        <a:t> Надія Вікторівна</a:t>
                      </a:r>
                      <a:endParaRPr lang="ru-RU" dirty="0" smtClean="0"/>
                    </a:p>
                    <a:p>
                      <a:endParaRPr lang="ru-RU" dirty="0"/>
                    </a:p>
                  </a:txBody>
                  <a:tcPr anchor="ctr"/>
                </a:tc>
                <a:tc>
                  <a:txBody>
                    <a:bodyPr/>
                    <a:lstStyle/>
                    <a:p>
                      <a:r>
                        <a:rPr lang="uk-UA" dirty="0" smtClean="0"/>
                        <a:t>37</a:t>
                      </a:r>
                      <a:endParaRPr lang="ru-RU" dirty="0"/>
                    </a:p>
                  </a:txBody>
                  <a:tcPr anchor="ctr"/>
                </a:tc>
                <a:tc>
                  <a:txBody>
                    <a:bodyPr/>
                    <a:lstStyle/>
                    <a:p>
                      <a:r>
                        <a:rPr lang="uk-UA" dirty="0" smtClean="0"/>
                        <a:t>2015</a:t>
                      </a:r>
                      <a:endParaRPr lang="ru-RU" dirty="0"/>
                    </a:p>
                  </a:txBody>
                  <a:tcPr anchor="ctr"/>
                </a:tc>
                <a:tc>
                  <a:txBody>
                    <a:bodyPr/>
                    <a:lstStyle/>
                    <a:p>
                      <a:r>
                        <a:rPr lang="uk-UA" dirty="0" smtClean="0"/>
                        <a:t>хімія</a:t>
                      </a:r>
                      <a:endParaRPr lang="ru-RU" dirty="0"/>
                    </a:p>
                  </a:txBody>
                  <a:tcPr anchor="ctr"/>
                </a:tc>
              </a:tr>
            </a:tbl>
          </a:graphicData>
        </a:graphic>
      </p:graphicFrame>
    </p:spTree>
    <p:extLst>
      <p:ext uri="{BB962C8B-B14F-4D97-AF65-F5344CB8AC3E}">
        <p14:creationId xmlns:p14="http://schemas.microsoft.com/office/powerpoint/2010/main" val="229706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dirty="0" smtClean="0">
                <a:solidFill>
                  <a:schemeClr val="accent2">
                    <a:lumMod val="75000"/>
                  </a:schemeClr>
                </a:solidFill>
                <a:latin typeface="Monotype Corsiva" pitchFamily="66" charset="0"/>
              </a:rPr>
              <a:t>Князєва Ірина Юріївна</a:t>
            </a:r>
            <a:endParaRPr lang="ru-RU" sz="5400" dirty="0">
              <a:solidFill>
                <a:schemeClr val="accent2">
                  <a:lumMod val="75000"/>
                </a:schemeClr>
              </a:solidFill>
              <a:latin typeface="Monotype Corsiva" pitchFamily="66" charset="0"/>
            </a:endParaRPr>
          </a:p>
        </p:txBody>
      </p:sp>
      <p:pic>
        <p:nvPicPr>
          <p:cNvPr id="1026" name="Picture 2" descr="D:\19.02.16\Князева\фото\DSC_692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412775"/>
            <a:ext cx="3131840" cy="44467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64485" y="1412776"/>
            <a:ext cx="5832648" cy="5016758"/>
          </a:xfrm>
          <a:prstGeom prst="rect">
            <a:avLst/>
          </a:prstGeom>
        </p:spPr>
        <p:txBody>
          <a:bodyPr wrap="square">
            <a:spAutoFit/>
          </a:bodyPr>
          <a:lstStyle/>
          <a:p>
            <a:pPr algn="just"/>
            <a:r>
              <a:rPr lang="uk-UA" sz="2000" dirty="0" smtClean="0">
                <a:solidFill>
                  <a:schemeClr val="bg2">
                    <a:lumMod val="75000"/>
                  </a:schemeClr>
                </a:solidFill>
                <a:latin typeface="Times New Roman" pitchFamily="18" charset="0"/>
                <a:cs typeface="Times New Roman" pitchFamily="18" charset="0"/>
              </a:rPr>
              <a:t>Вчитель </a:t>
            </a:r>
            <a:r>
              <a:rPr lang="uk-UA" sz="2000" dirty="0">
                <a:solidFill>
                  <a:schemeClr val="bg2">
                    <a:lumMod val="75000"/>
                  </a:schemeClr>
                </a:solidFill>
                <a:latin typeface="Times New Roman" pitchFamily="18" charset="0"/>
                <a:cs typeface="Times New Roman" pitchFamily="18" charset="0"/>
              </a:rPr>
              <a:t>біології. Кваліфікаційна категорія «Спеціаліст вищої категорії», звання «Старший вчитель». </a:t>
            </a:r>
            <a:r>
              <a:rPr lang="uk-UA" sz="2000" dirty="0" smtClean="0">
                <a:solidFill>
                  <a:schemeClr val="bg2">
                    <a:lumMod val="75000"/>
                  </a:schemeClr>
                </a:solidFill>
                <a:latin typeface="Times New Roman" pitchFamily="18" charset="0"/>
                <a:cs typeface="Times New Roman" pitchFamily="18" charset="0"/>
              </a:rPr>
              <a:t>Працює над методичною проблемою: «Впровадження ІКТ на уроках біології». Ретельно </a:t>
            </a:r>
            <a:r>
              <a:rPr lang="uk-UA" sz="2000" dirty="0">
                <a:solidFill>
                  <a:schemeClr val="bg2">
                    <a:lumMod val="75000"/>
                  </a:schemeClr>
                </a:solidFill>
                <a:latin typeface="Times New Roman" pitchFamily="18" charset="0"/>
                <a:cs typeface="Times New Roman" pitchFamily="18" charset="0"/>
              </a:rPr>
              <a:t>продумує методи навчання, використовує наочність, самостійні та творчі види робіт практичного характеру, ігрові завдання. Вводить і апробує педагогічні технології: </a:t>
            </a:r>
            <a:r>
              <a:rPr lang="uk-UA" sz="2000" dirty="0" err="1">
                <a:solidFill>
                  <a:schemeClr val="bg2">
                    <a:lumMod val="75000"/>
                  </a:schemeClr>
                </a:solidFill>
                <a:latin typeface="Times New Roman" pitchFamily="18" charset="0"/>
                <a:cs typeface="Times New Roman" pitchFamily="18" charset="0"/>
              </a:rPr>
              <a:t>особистісно-орієтованого</a:t>
            </a:r>
            <a:r>
              <a:rPr lang="uk-UA" sz="2000" dirty="0">
                <a:solidFill>
                  <a:schemeClr val="bg2">
                    <a:lumMod val="75000"/>
                  </a:schemeClr>
                </a:solidFill>
                <a:latin typeface="Times New Roman" pitchFamily="18" charset="0"/>
                <a:cs typeface="Times New Roman" pitchFamily="18" charset="0"/>
              </a:rPr>
              <a:t> навчання, ігрові технології, розвиток критичного мислення. На уроках створює проблемні ситуації, ефект ігри, навмисної помилки, ситуації позитивного успіху, проектування вільного вибору завдань. Використання ІКТ на уроках біології стало методом організації активної діяльності учнів, зробивши заняття біології більш цікавим та змістовним.</a:t>
            </a:r>
            <a:endParaRPr lang="ru-RU" sz="2000" dirty="0">
              <a:solidFill>
                <a:schemeClr val="bg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7318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chemeClr val="accent2">
                    <a:lumMod val="75000"/>
                  </a:schemeClr>
                </a:solidFill>
                <a:latin typeface="Monotype Corsiva" pitchFamily="66" charset="0"/>
              </a:rPr>
              <a:t>Єгорова Світлана Леонідівна</a:t>
            </a:r>
            <a:endParaRPr lang="ru-RU" dirty="0">
              <a:solidFill>
                <a:schemeClr val="accent2">
                  <a:lumMod val="75000"/>
                </a:schemeClr>
              </a:solidFill>
              <a:latin typeface="Monotype Corsiva" pitchFamily="66" charset="0"/>
            </a:endParaRPr>
          </a:p>
        </p:txBody>
      </p:sp>
      <p:sp>
        <p:nvSpPr>
          <p:cNvPr id="3" name="Объект 2"/>
          <p:cNvSpPr>
            <a:spLocks noGrp="1"/>
          </p:cNvSpPr>
          <p:nvPr>
            <p:ph idx="1"/>
          </p:nvPr>
        </p:nvSpPr>
        <p:spPr/>
        <p:txBody>
          <a:bodyPr>
            <a:normAutofit fontScale="85000" lnSpcReduction="10000"/>
          </a:bodyPr>
          <a:lstStyle/>
          <a:p>
            <a:pPr marL="0" indent="0">
              <a:buNone/>
            </a:pPr>
            <a:r>
              <a:rPr lang="uk-UA" sz="3300" dirty="0" smtClean="0">
                <a:solidFill>
                  <a:schemeClr val="bg2">
                    <a:lumMod val="75000"/>
                  </a:schemeClr>
                </a:solidFill>
              </a:rPr>
              <a:t>Працює над </a:t>
            </a:r>
            <a:r>
              <a:rPr lang="uk-UA" sz="3300" dirty="0">
                <a:solidFill>
                  <a:schemeClr val="bg2">
                    <a:lumMod val="75000"/>
                  </a:schemeClr>
                </a:solidFill>
              </a:rPr>
              <a:t>проблемою «Розвиток пізнавального інтересу учнів до предмету біології». </a:t>
            </a:r>
            <a:r>
              <a:rPr lang="uk-UA" sz="3300" dirty="0" smtClean="0">
                <a:solidFill>
                  <a:schemeClr val="bg2">
                    <a:lumMod val="75000"/>
                  </a:schemeClr>
                </a:solidFill>
              </a:rPr>
              <a:t>На </a:t>
            </a:r>
            <a:r>
              <a:rPr lang="uk-UA" sz="3300" dirty="0">
                <a:solidFill>
                  <a:schemeClr val="bg2">
                    <a:lumMod val="75000"/>
                  </a:schemeClr>
                </a:solidFill>
              </a:rPr>
              <a:t>уроках біології  вирішує широкий спектр завдань: створює умови для перетворення учня з об’єкта на суб’єкт навчального </a:t>
            </a:r>
            <a:r>
              <a:rPr lang="uk-UA" sz="3300" dirty="0" smtClean="0">
                <a:solidFill>
                  <a:schemeClr val="bg2">
                    <a:lumMod val="75000"/>
                  </a:schemeClr>
                </a:solidFill>
              </a:rPr>
              <a:t>процесу. </a:t>
            </a:r>
            <a:r>
              <a:rPr lang="uk-UA" sz="3300" dirty="0">
                <a:solidFill>
                  <a:schemeClr val="bg2">
                    <a:lumMod val="75000"/>
                  </a:schemeClr>
                </a:solidFill>
              </a:rPr>
              <a:t>Добирає оптимальні форми й методи навчання, що сприяють розвиткові пізнавальної активності учнів на уроці</a:t>
            </a:r>
            <a:r>
              <a:rPr lang="uk-UA" sz="3300" dirty="0" smtClean="0">
                <a:solidFill>
                  <a:schemeClr val="bg2">
                    <a:lumMod val="75000"/>
                  </a:schemeClr>
                </a:solidFill>
              </a:rPr>
              <a:t>.</a:t>
            </a:r>
          </a:p>
          <a:p>
            <a:pPr marL="0" indent="0">
              <a:buNone/>
            </a:pPr>
            <a:r>
              <a:rPr lang="uk-UA" sz="3300" dirty="0">
                <a:solidFill>
                  <a:schemeClr val="bg2">
                    <a:lumMod val="75000"/>
                  </a:schemeClr>
                </a:solidFill>
              </a:rPr>
              <a:t>Єгорова С.Л. - голова шкільного методичного об’єднання вчителів природничого циклу. З 2012 року член журі малої Академії наук.  </a:t>
            </a:r>
            <a:endParaRPr lang="ru-RU" sz="3300" dirty="0">
              <a:solidFill>
                <a:schemeClr val="bg2">
                  <a:lumMod val="75000"/>
                </a:schemeClr>
              </a:solidFill>
            </a:endParaRPr>
          </a:p>
          <a:p>
            <a:endParaRPr lang="ru-RU" dirty="0"/>
          </a:p>
        </p:txBody>
      </p:sp>
      <p:pic>
        <p:nvPicPr>
          <p:cNvPr id="2051" name="Picture 3" descr="C:\Program Files\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118" y="5004495"/>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0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chemeClr val="accent2">
                    <a:lumMod val="75000"/>
                  </a:schemeClr>
                </a:solidFill>
                <a:latin typeface="Monotype Corsiva" pitchFamily="66" charset="0"/>
              </a:rPr>
              <a:t>Олефіренко</a:t>
            </a:r>
            <a:r>
              <a:rPr lang="uk-UA" baseline="0" dirty="0" smtClean="0">
                <a:solidFill>
                  <a:schemeClr val="accent2">
                    <a:lumMod val="75000"/>
                  </a:schemeClr>
                </a:solidFill>
                <a:latin typeface="Monotype Corsiva" pitchFamily="66" charset="0"/>
              </a:rPr>
              <a:t> Надія Вікторівна</a:t>
            </a:r>
            <a:endParaRPr lang="ru-RU" dirty="0">
              <a:solidFill>
                <a:schemeClr val="accent2">
                  <a:lumMod val="75000"/>
                </a:schemeClr>
              </a:solidFill>
              <a:latin typeface="Monotype Corsiva" pitchFamily="66" charset="0"/>
            </a:endParaRPr>
          </a:p>
        </p:txBody>
      </p:sp>
      <p:sp>
        <p:nvSpPr>
          <p:cNvPr id="3" name="Объект 2"/>
          <p:cNvSpPr>
            <a:spLocks noGrp="1"/>
          </p:cNvSpPr>
          <p:nvPr>
            <p:ph idx="1"/>
          </p:nvPr>
        </p:nvSpPr>
        <p:spPr/>
        <p:txBody>
          <a:bodyPr>
            <a:normAutofit fontScale="92500" lnSpcReduction="20000"/>
          </a:bodyPr>
          <a:lstStyle/>
          <a:p>
            <a:pPr marL="0" indent="0">
              <a:buNone/>
            </a:pPr>
            <a:r>
              <a:rPr lang="uk-UA" dirty="0" smtClean="0">
                <a:solidFill>
                  <a:schemeClr val="bg2">
                    <a:lumMod val="75000"/>
                  </a:schemeClr>
                </a:solidFill>
              </a:rPr>
              <a:t>Працює </a:t>
            </a:r>
            <a:r>
              <a:rPr lang="uk-UA" dirty="0">
                <a:solidFill>
                  <a:schemeClr val="bg2">
                    <a:lumMod val="75000"/>
                  </a:schemeClr>
                </a:solidFill>
              </a:rPr>
              <a:t>над проблемою « Активізація пізнавальної діяльності учнів, шляхом використання алгоритмів, інтерактивних методів навчання та впровадження </a:t>
            </a:r>
            <a:r>
              <a:rPr lang="uk-UA" dirty="0" err="1">
                <a:solidFill>
                  <a:schemeClr val="bg2">
                    <a:lumMod val="75000"/>
                  </a:schemeClr>
                </a:solidFill>
              </a:rPr>
              <a:t>інформаційно</a:t>
            </a:r>
            <a:r>
              <a:rPr lang="uk-UA" dirty="0">
                <a:solidFill>
                  <a:schemeClr val="bg2">
                    <a:lumMod val="75000"/>
                  </a:schemeClr>
                </a:solidFill>
              </a:rPr>
              <a:t> - комунікаційних  технологій на уроках хімії». </a:t>
            </a:r>
            <a:r>
              <a:rPr lang="uk-UA" dirty="0" smtClean="0">
                <a:solidFill>
                  <a:schemeClr val="bg2">
                    <a:lumMod val="75000"/>
                  </a:schemeClr>
                </a:solidFill>
              </a:rPr>
              <a:t>Вивчений  </a:t>
            </a:r>
            <a:r>
              <a:rPr lang="uk-UA" dirty="0">
                <a:solidFill>
                  <a:schemeClr val="bg2">
                    <a:lumMod val="75000"/>
                  </a:schemeClr>
                </a:solidFill>
              </a:rPr>
              <a:t>досвід роботи з методичної проблеми. Олефіренко Н.</a:t>
            </a:r>
            <a:r>
              <a:rPr lang="uk-UA" dirty="0" err="1">
                <a:solidFill>
                  <a:schemeClr val="bg2">
                    <a:lumMod val="75000"/>
                  </a:schemeClr>
                </a:solidFill>
              </a:rPr>
              <a:t>В.має</a:t>
            </a:r>
            <a:r>
              <a:rPr lang="uk-UA" dirty="0">
                <a:solidFill>
                  <a:schemeClr val="bg2">
                    <a:lumMod val="75000"/>
                  </a:schemeClr>
                </a:solidFill>
              </a:rPr>
              <a:t> ґрунтовну професійну підготовку, високий рівень професіоналізму, досконало володіє сучасними ефективними формами і методами   компетентно зорієнтованого підходу до організації </a:t>
            </a:r>
            <a:r>
              <a:rPr lang="uk-UA" dirty="0" err="1">
                <a:solidFill>
                  <a:schemeClr val="bg2">
                    <a:lumMod val="75000"/>
                  </a:schemeClr>
                </a:solidFill>
              </a:rPr>
              <a:t>навчально</a:t>
            </a:r>
            <a:r>
              <a:rPr lang="uk-UA" dirty="0">
                <a:solidFill>
                  <a:schemeClr val="bg2">
                    <a:lumMod val="75000"/>
                  </a:schemeClr>
                </a:solidFill>
              </a:rPr>
              <a:t>  - виховного </a:t>
            </a:r>
            <a:r>
              <a:rPr lang="uk-UA" dirty="0" smtClean="0">
                <a:solidFill>
                  <a:schemeClr val="bg2">
                    <a:lumMod val="75000"/>
                  </a:schemeClr>
                </a:solidFill>
              </a:rPr>
              <a:t>процесу. </a:t>
            </a:r>
            <a:endParaRPr lang="ru-RU" dirty="0">
              <a:solidFill>
                <a:schemeClr val="bg2">
                  <a:lumMod val="75000"/>
                </a:schemeClr>
              </a:solidFill>
            </a:endParaRPr>
          </a:p>
        </p:txBody>
      </p:sp>
      <p:pic>
        <p:nvPicPr>
          <p:cNvPr id="3075" name="Picture 3" descr="C:\Program Files\Microsoft Office\MEDIA\CAGCAT10\j03052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3524" y="4225398"/>
            <a:ext cx="1570476" cy="252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42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154362"/>
          </a:xfrm>
        </p:spPr>
        <p:txBody>
          <a:bodyPr>
            <a:normAutofit/>
          </a:bodyPr>
          <a:lstStyle/>
          <a:p>
            <a:r>
              <a:rPr lang="uk-UA" sz="3600" b="1" dirty="0" smtClean="0">
                <a:solidFill>
                  <a:schemeClr val="bg2">
                    <a:lumMod val="75000"/>
                  </a:schemeClr>
                </a:solidFill>
                <a:latin typeface="Monotype Corsiva" pitchFamily="66" charset="0"/>
              </a:rPr>
              <a:t>Вчителі кафедри постійно підвищують свій професійний рівень. Використовують передові педагогічні технології, домагаються значних результатів в роботі. Проводяться нестандартні уроки та позакласні заходи.</a:t>
            </a:r>
            <a:endParaRPr lang="ru-RU" sz="3600" dirty="0">
              <a:solidFill>
                <a:schemeClr val="bg2">
                  <a:lumMod val="75000"/>
                </a:schemeClr>
              </a:solidFill>
            </a:endParaRPr>
          </a:p>
        </p:txBody>
      </p:sp>
      <p:pic>
        <p:nvPicPr>
          <p:cNvPr id="4098" name="Picture 2" descr="D:\19.02.16\Князева\ИРА УРОК 2017\100_29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10" y="3356992"/>
            <a:ext cx="4512502" cy="33843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19.02.16\Князева\урок иры\вальс цветовиры 0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368860"/>
            <a:ext cx="428396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13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19.02.16\Князева\урок иры\самый умный иры 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70" y="230681"/>
            <a:ext cx="3960440" cy="297033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19.02.16\Князева\урок иры\вальс цветовиры 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84" y="3419825"/>
            <a:ext cx="3954016" cy="29655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19.02.16\Князева\урок иры\вальс цветовиры 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92295"/>
            <a:ext cx="4170040" cy="312753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19.02.16\Князева\ИРА УРОК 2017\100_29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8220" y="3605956"/>
            <a:ext cx="4242048" cy="318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403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474</Words>
  <Application>Microsoft Office PowerPoint</Application>
  <PresentationFormat>Экран (4:3)</PresentationFormat>
  <Paragraphs>75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Методичне об'єднання вчителів природничого циклу </vt:lpstr>
      <vt:lpstr>Методична проблема</vt:lpstr>
      <vt:lpstr>В своїй роботі використовуємо такі передові педагогічні технології</vt:lpstr>
      <vt:lpstr>Склад методичного  об'єднання</vt:lpstr>
      <vt:lpstr>Князєва Ірина Юріївна</vt:lpstr>
      <vt:lpstr>Єгорова Світлана Леонідівна</vt:lpstr>
      <vt:lpstr>Олефіренко Надія Вікторівна</vt:lpstr>
      <vt:lpstr>Вчителі кафедри постійно підвищують свій професійний рівень. Використовують передові педагогічні технології, домагаються значних результатів в роботі. Проводяться нестандартні уроки та позакласні заходи.</vt:lpstr>
      <vt:lpstr>Презентация PowerPoint</vt:lpstr>
      <vt:lpstr>Наші досягнення в міських олімпіадах</vt:lpstr>
      <vt:lpstr>Наші учні – призери МАН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Методичне об'єднання вчителів природничого циклу</dc:title>
  <dc:creator>Оксана</dc:creator>
  <cp:lastModifiedBy>Оксана</cp:lastModifiedBy>
  <cp:revision>9</cp:revision>
  <dcterms:created xsi:type="dcterms:W3CDTF">2018-01-11T09:20:42Z</dcterms:created>
  <dcterms:modified xsi:type="dcterms:W3CDTF">2018-01-11T10:52:43Z</dcterms:modified>
</cp:coreProperties>
</file>