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83" r:id="rId24"/>
    <p:sldId id="275" r:id="rId25"/>
    <p:sldId id="276" r:id="rId26"/>
    <p:sldId id="277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 snapToGrid="0" snapToObjects="1">
      <p:cViewPr>
        <p:scale>
          <a:sx n="115" d="100"/>
          <a:sy n="115" d="100"/>
        </p:scale>
        <p:origin x="-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fSe1t4_eW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BFGy0nJozU&amp;t=8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J2ir5lklAc&amp;t=23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528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E6E6E6"/>
              </a:solidFill>
            </a:endParaRPr>
          </a:p>
          <a:p>
            <a:pPr algn="ctr"/>
            <a:endParaRPr lang="uk-UA" sz="4000" b="1" dirty="0" smtClean="0">
              <a:solidFill>
                <a:srgbClr val="E6E6E6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E6E6E6"/>
                </a:solidFill>
              </a:rPr>
              <a:t>Протидія вербувальним підходам</a:t>
            </a:r>
          </a:p>
          <a:p>
            <a:pPr algn="ctr"/>
            <a:r>
              <a:rPr lang="uk-UA" sz="4000" b="1" dirty="0" smtClean="0">
                <a:solidFill>
                  <a:srgbClr val="E6E6E6"/>
                </a:solidFill>
              </a:rPr>
              <a:t>спецслужб РФ</a:t>
            </a:r>
            <a:endParaRPr lang="uk-UA" sz="4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79" y="1554480"/>
            <a:ext cx="81963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3600" dirty="0" smtClean="0">
              <a:solidFill>
                <a:srgbClr val="E6E6E6"/>
              </a:solidFill>
            </a:endParaRPr>
          </a:p>
          <a:p>
            <a:endParaRPr lang="uk-UA" sz="3600" dirty="0">
              <a:solidFill>
                <a:srgbClr val="E6E6E6"/>
              </a:solidFill>
            </a:endParaRPr>
          </a:p>
          <a:p>
            <a:endParaRPr lang="uk-UA" sz="3600" dirty="0" smtClean="0">
              <a:solidFill>
                <a:srgbClr val="E6E6E6"/>
              </a:solidFill>
            </a:endParaRPr>
          </a:p>
          <a:p>
            <a:endParaRPr lang="uk-UA" sz="3600" dirty="0" smtClean="0">
              <a:solidFill>
                <a:srgbClr val="E6E6E6"/>
              </a:solidFill>
            </a:endParaRPr>
          </a:p>
          <a:p>
            <a:endParaRPr lang="uk-UA" sz="3600" dirty="0">
              <a:solidFill>
                <a:srgbClr val="E6E6E6"/>
              </a:solidFill>
            </a:endParaRPr>
          </a:p>
          <a:p>
            <a:r>
              <a:rPr lang="uk-UA" sz="3600" dirty="0" smtClean="0">
                <a:solidFill>
                  <a:srgbClr val="E6E6E6"/>
                </a:solidFill>
              </a:rPr>
              <a:t>Навчальна презентація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Контррозвідувальна безпека громадян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Алгоритми протидії та правові наслідки</a:t>
            </a:r>
            <a:endParaRPr lang="uk-UA" sz="3600" dirty="0">
              <a:solidFill>
                <a:srgbClr val="E6E6E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1" y="-18882"/>
            <a:ext cx="104740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1199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E6E6E6"/>
                </a:solidFill>
              </a:rPr>
              <a:t>Етап 2 — Встановлення контакту</a:t>
            </a:r>
            <a:endParaRPr lang="uk-UA" sz="44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56106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E6E6E6"/>
                </a:solidFill>
              </a:rPr>
              <a:t>Соціальні мережі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Посередники або знайомі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Під виглядом журналіста або роботодавця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Романтичні знайомства</a:t>
            </a:r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3" y="365760"/>
            <a:ext cx="8761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Етап 3 — Психологічна обробка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5688096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E6E6E6"/>
                </a:solidFill>
              </a:rPr>
              <a:t>Формування довіри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Надання допомоги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Ідеологічний вплив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Фінансова мотивація</a:t>
            </a:r>
            <a:endParaRPr lang="uk-UA" sz="48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70" y="365760"/>
            <a:ext cx="8821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Етап 4 — Закріплення співпраці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994304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E6E6E6"/>
                </a:solidFill>
              </a:rPr>
              <a:t>Виконання першого завдання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Передача грошей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Фіксація доказів співпраці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Шантаж або погрози</a:t>
            </a:r>
            <a:endParaRPr lang="uk-UA" sz="48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993" y="1"/>
            <a:ext cx="530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        ПРИКЛАД</a:t>
            </a:r>
            <a:endParaRPr lang="uk-UA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3142210"/>
            <a:ext cx="4601163" cy="28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2"/>
          <p:cNvSpPr/>
          <p:nvPr/>
        </p:nvSpPr>
        <p:spPr>
          <a:xfrm>
            <a:off x="490451" y="830999"/>
            <a:ext cx="3541222" cy="5062725"/>
          </a:xfrm>
          <a:custGeom>
            <a:avLst/>
            <a:gdLst/>
            <a:ahLst/>
            <a:cxnLst/>
            <a:rect l="l" t="t" r="r" b="b"/>
            <a:pathLst>
              <a:path w="5527919" h="6407607">
                <a:moveTo>
                  <a:pt x="0" y="0"/>
                </a:moveTo>
                <a:lnTo>
                  <a:pt x="5527919" y="0"/>
                </a:lnTo>
                <a:lnTo>
                  <a:pt x="5527919" y="6407607"/>
                </a:lnTo>
                <a:lnTo>
                  <a:pt x="0" y="640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490451" y="6084916"/>
            <a:ext cx="9077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</a:rPr>
              <a:t>НЕ ПАЛИ СВОЇХ ! "СПАЛИ" ВОРОГА ! СБУ ЗАСТЕРІГАЄ ВІД ПОМИЛОК </a:t>
            </a:r>
            <a:r>
              <a:rPr lang="ru-RU" sz="1600" b="1" dirty="0" smtClean="0">
                <a:solidFill>
                  <a:schemeClr val="accent3"/>
                </a:solidFill>
              </a:rPr>
              <a:t>!</a:t>
            </a:r>
          </a:p>
          <a:p>
            <a:r>
              <a:rPr lang="en-US" b="1" dirty="0">
                <a:solidFill>
                  <a:schemeClr val="accent3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chemeClr val="accent3"/>
                </a:solidFill>
                <a:hlinkClick r:id="rId4"/>
              </a:rPr>
              <a:t>www.youtube.com/watch?v=ffSe1t4_eWk</a:t>
            </a:r>
            <a:r>
              <a:rPr lang="uk-UA" b="1" dirty="0" smtClean="0">
                <a:solidFill>
                  <a:schemeClr val="accent3"/>
                </a:solidFill>
              </a:rPr>
              <a:t> .</a:t>
            </a:r>
            <a:endParaRPr lang="uk-UA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8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69108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E6E6E6"/>
                </a:solidFill>
              </a:rPr>
              <a:t>Методи вербування</a:t>
            </a:r>
            <a:endParaRPr lang="uk-UA" sz="6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577267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E6E6E6"/>
                </a:solidFill>
              </a:rPr>
              <a:t>Ідеологічний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Матеріальний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Компрометуючий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Псевдопатриотичний</a:t>
            </a:r>
            <a:endParaRPr lang="uk-UA" sz="48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679333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E6E6E6"/>
                </a:solidFill>
              </a:rPr>
              <a:t>Ідеологічний метод</a:t>
            </a:r>
            <a:endParaRPr lang="uk-UA" sz="6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47185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E6E6E6"/>
                </a:solidFill>
              </a:rPr>
              <a:t>Маніпуляція політичними поглядами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Пропагандистські наративи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Формування недовіри до держави</a:t>
            </a:r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720453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E6E6E6"/>
                </a:solidFill>
              </a:rPr>
              <a:t>Матеріальний метод</a:t>
            </a:r>
            <a:endParaRPr lang="uk-UA" sz="6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36350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E6E6E6"/>
                </a:solidFill>
              </a:rPr>
              <a:t>Пропозиція грошей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Допомога з боргами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Пропозиція роботи або бізнесу</a:t>
            </a:r>
            <a:endParaRPr lang="uk-UA" sz="4800" dirty="0">
              <a:solidFill>
                <a:srgbClr val="E6E6E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011" y="4398496"/>
            <a:ext cx="821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ВИКОНАВЦІ ДОВГО НЕ ЖИВУТЬ! РОСІЯ ЗМІНИЛА ПРАВИЛА ДЛЯ </a:t>
            </a:r>
            <a:r>
              <a:rPr lang="ru-RU" dirty="0" smtClean="0">
                <a:solidFill>
                  <a:srgbClr val="FFC000"/>
                </a:solidFill>
              </a:rPr>
              <a:t>ВЕРБУВАННЯ</a:t>
            </a:r>
          </a:p>
          <a:p>
            <a:r>
              <a:rPr lang="en-US" dirty="0">
                <a:solidFill>
                  <a:srgbClr val="FFC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C000"/>
                </a:solidFill>
                <a:hlinkClick r:id="rId2"/>
              </a:rPr>
              <a:t>www.youtube.com/watch?v=gBFGy0nJozU&amp;t=8s</a:t>
            </a:r>
            <a:r>
              <a:rPr lang="uk-UA" dirty="0" smtClean="0">
                <a:solidFill>
                  <a:srgbClr val="FFC000"/>
                </a:solidFill>
              </a:rPr>
              <a:t> .</a:t>
            </a: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76281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E6E6E6"/>
                </a:solidFill>
              </a:rPr>
              <a:t>Компрометуючий метод</a:t>
            </a:r>
            <a:endParaRPr lang="uk-UA" sz="54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78270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E6E6E6"/>
                </a:solidFill>
              </a:rPr>
              <a:t>Шантаж особистими даними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Фото або відеоматеріали</a:t>
            </a:r>
          </a:p>
          <a:p>
            <a:r>
              <a:rPr lang="uk-UA" sz="4800" dirty="0" smtClean="0">
                <a:solidFill>
                  <a:srgbClr val="E6E6E6"/>
                </a:solidFill>
              </a:rPr>
              <a:t>Погрози родині</a:t>
            </a:r>
            <a:endParaRPr lang="uk-UA" sz="48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07" y="365760"/>
            <a:ext cx="88184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E6E6E6"/>
                </a:solidFill>
              </a:rPr>
              <a:t>Псевдопатриотичний метод</a:t>
            </a:r>
            <a:endParaRPr lang="uk-UA" sz="54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84291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5400" dirty="0" smtClean="0">
                <a:solidFill>
                  <a:srgbClr val="E6E6E6"/>
                </a:solidFill>
              </a:rPr>
              <a:t>Маніпуляції темою миру</a:t>
            </a:r>
          </a:p>
          <a:p>
            <a:r>
              <a:rPr lang="uk-UA" sz="5400" dirty="0" smtClean="0">
                <a:solidFill>
                  <a:srgbClr val="E6E6E6"/>
                </a:solidFill>
              </a:rPr>
              <a:t>Гуманітарна допомога</a:t>
            </a:r>
          </a:p>
          <a:p>
            <a:r>
              <a:rPr lang="uk-UA" sz="5400" dirty="0" smtClean="0">
                <a:solidFill>
                  <a:srgbClr val="E6E6E6"/>
                </a:solidFill>
              </a:rPr>
              <a:t>Імітація благородної мети</a:t>
            </a:r>
            <a:endParaRPr lang="uk-UA" sz="54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5020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Ознаки вербувального підходу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99770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E6E6E6"/>
                </a:solidFill>
              </a:rPr>
              <a:t>Інтерес до службової інформації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Прохання передати фото об’єктів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Пропозиція грошей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Використання анонімних мессенджерів</a:t>
            </a:r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968" y="365760"/>
            <a:ext cx="42620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E6E6E6"/>
                </a:solidFill>
              </a:rPr>
              <a:t>Актуальність теми</a:t>
            </a:r>
            <a:endParaRPr lang="uk-UA" sz="4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4" y="1554480"/>
            <a:ext cx="1668919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400" dirty="0" smtClean="0">
                <a:solidFill>
                  <a:srgbClr val="E6E6E6"/>
                </a:solidFill>
              </a:rPr>
              <a:t>Вербування — один із основних інструментів</a:t>
            </a:r>
          </a:p>
          <a:p>
            <a:r>
              <a:rPr lang="uk-UA" sz="3400" dirty="0" smtClean="0">
                <a:solidFill>
                  <a:srgbClr val="E6E6E6"/>
                </a:solidFill>
              </a:rPr>
              <a:t>розвідувально-підривної діяльності агресора</a:t>
            </a:r>
          </a:p>
          <a:p>
            <a:r>
              <a:rPr lang="uk-UA" sz="3400" dirty="0" smtClean="0">
                <a:solidFill>
                  <a:srgbClr val="E6E6E6"/>
                </a:solidFill>
              </a:rPr>
              <a:t>Активне використання соціальних мереж</a:t>
            </a:r>
          </a:p>
          <a:p>
            <a:r>
              <a:rPr lang="uk-UA" sz="3400" dirty="0" smtClean="0">
                <a:solidFill>
                  <a:srgbClr val="E6E6E6"/>
                </a:solidFill>
              </a:rPr>
              <a:t>та мессенджерів</a:t>
            </a:r>
          </a:p>
          <a:p>
            <a:r>
              <a:rPr lang="uk-UA" sz="3400" dirty="0" smtClean="0">
                <a:solidFill>
                  <a:srgbClr val="E6E6E6"/>
                </a:solidFill>
              </a:rPr>
              <a:t>Ціллю стають громадяни з доступом до</a:t>
            </a:r>
          </a:p>
          <a:p>
            <a:r>
              <a:rPr lang="uk-UA" sz="3400" dirty="0" smtClean="0">
                <a:solidFill>
                  <a:srgbClr val="E6E6E6"/>
                </a:solidFill>
              </a:rPr>
              <a:t>інформації</a:t>
            </a:r>
            <a:endParaRPr lang="uk-UA" sz="34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3015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Схема вербувального процесу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1520" y="2743200"/>
            <a:ext cx="1828800" cy="914400"/>
          </a:xfrm>
          <a:prstGeom prst="roundRect">
            <a:avLst/>
          </a:prstGeom>
          <a:solidFill>
            <a:srgbClr val="465A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FF"/>
                </a:solidFill>
              </a:rPr>
              <a:t>Вивчення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743200"/>
            <a:ext cx="1828800" cy="914400"/>
          </a:xfrm>
          <a:prstGeom prst="roundRect">
            <a:avLst/>
          </a:prstGeom>
          <a:solidFill>
            <a:srgbClr val="465A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FF"/>
                </a:solidFill>
              </a:rPr>
              <a:t>Контакт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54880" y="2743200"/>
            <a:ext cx="1828800" cy="914400"/>
          </a:xfrm>
          <a:prstGeom prst="roundRect">
            <a:avLst/>
          </a:prstGeom>
          <a:solidFill>
            <a:srgbClr val="465A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FF"/>
                </a:solidFill>
              </a:rPr>
              <a:t>Обробка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66560" y="2743200"/>
            <a:ext cx="1828800" cy="914400"/>
          </a:xfrm>
          <a:prstGeom prst="roundRect">
            <a:avLst/>
          </a:prstGeom>
          <a:solidFill>
            <a:srgbClr val="465A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FF"/>
                </a:solidFill>
              </a:rPr>
              <a:t>Співпраця</a:t>
            </a:r>
            <a:endParaRPr lang="uk-UA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03463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Алгоритм дій при вербуванні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292463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E6E6E6"/>
                </a:solidFill>
              </a:rPr>
              <a:t>1. Припинити контакт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2. Зафіксувати інформацію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3</a:t>
            </a:r>
            <a:r>
              <a:rPr lang="uk-UA" sz="4000" dirty="0">
                <a:solidFill>
                  <a:srgbClr val="E6E6E6"/>
                </a:solidFill>
              </a:rPr>
              <a:t>. Зберегти переписку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4</a:t>
            </a:r>
            <a:r>
              <a:rPr lang="uk-UA" sz="4000" dirty="0">
                <a:solidFill>
                  <a:srgbClr val="E6E6E6"/>
                </a:solidFill>
              </a:rPr>
              <a:t>. Повідомити правоохоронні органи</a:t>
            </a:r>
          </a:p>
          <a:p>
            <a:endParaRPr lang="uk-UA" sz="40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62911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E6E6E6"/>
                </a:solidFill>
              </a:rPr>
              <a:t>Куди повідомляти</a:t>
            </a:r>
            <a:endParaRPr lang="uk-UA" sz="6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187352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E6E6E6"/>
                </a:solidFill>
              </a:rPr>
              <a:t>Служба безпеки </a:t>
            </a:r>
            <a:r>
              <a:rPr lang="uk-UA" sz="4000" dirty="0" smtClean="0">
                <a:solidFill>
                  <a:srgbClr val="E6E6E6"/>
                </a:solidFill>
              </a:rPr>
              <a:t>України:</a:t>
            </a:r>
          </a:p>
          <a:p>
            <a:r>
              <a:rPr lang="ru-RU" dirty="0" smtClean="0">
                <a:solidFill>
                  <a:srgbClr val="E6E6E6"/>
                </a:solidFill>
              </a:rPr>
              <a:t> </a:t>
            </a:r>
            <a:r>
              <a:rPr lang="uk-UA" sz="4000" dirty="0" smtClean="0">
                <a:solidFill>
                  <a:srgbClr val="E6E6E6"/>
                </a:solidFill>
              </a:rPr>
              <a:t>Національна </a:t>
            </a:r>
            <a:r>
              <a:rPr lang="uk-UA" sz="4000" dirty="0" smtClean="0">
                <a:solidFill>
                  <a:srgbClr val="E6E6E6"/>
                </a:solidFill>
              </a:rPr>
              <a:t>поліція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Безпосереднього керівника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Командування </a:t>
            </a:r>
            <a:r>
              <a:rPr lang="uk-UA" sz="4000" dirty="0">
                <a:solidFill>
                  <a:srgbClr val="E6E6E6"/>
                </a:solidFill>
              </a:rPr>
              <a:t>(для військових)</a:t>
            </a:r>
          </a:p>
          <a:p>
            <a:endParaRPr lang="uk-UA" sz="40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6" y="116378"/>
            <a:ext cx="86701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    У </a:t>
            </a:r>
            <a:r>
              <a:rPr lang="uk-UA" sz="3600" dirty="0"/>
              <a:t>разі отримання через онлайн сервіси, соцмережі, </a:t>
            </a:r>
            <a:r>
              <a:rPr lang="uk-UA" sz="3600" dirty="0" smtClean="0"/>
              <a:t>месенджери </a:t>
            </a:r>
            <a:r>
              <a:rPr lang="uk-UA" sz="3600" dirty="0"/>
              <a:t>або в інший спосіб пропозицій щодо підпалів, перенесення невідомих предметів, стеження за людьми (транспортом) та інших підозрілих дій слід терміново </a:t>
            </a:r>
            <a:r>
              <a:rPr lang="uk-UA" sz="4800" dirty="0"/>
              <a:t>повідомляти про це СБУ: чат-бот "Спали" ФСБшника", телефон: 0 800 501 482, </a:t>
            </a:r>
            <a:r>
              <a:rPr lang="en-US" sz="4800" dirty="0"/>
              <a:t>Email: callcenter@ssu.gov.ua.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72454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596990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E6E6E6"/>
                </a:solidFill>
              </a:rPr>
              <a:t>Правові наслідки</a:t>
            </a:r>
            <a:endParaRPr lang="uk-UA" sz="60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34882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E6E6E6"/>
                </a:solidFill>
              </a:rPr>
              <a:t>Ст.111 – державна зрада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Ст.111-2 – пособництво державі-агресору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Ст.114-2 – поширення інформації про ЗСУ</a:t>
            </a:r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793037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Звільнення від кримінальної</a:t>
            </a:r>
          </a:p>
          <a:p>
            <a:r>
              <a:rPr lang="uk-UA" sz="4800" b="1" dirty="0" smtClean="0">
                <a:solidFill>
                  <a:srgbClr val="E6E6E6"/>
                </a:solidFill>
              </a:rPr>
              <a:t>відповідальності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561896" cy="44319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uk-UA" sz="2400" dirty="0" smtClean="0">
              <a:solidFill>
                <a:srgbClr val="E6E6E6"/>
              </a:solidFill>
            </a:endParaRPr>
          </a:p>
          <a:p>
            <a:endParaRPr lang="uk-UA" sz="2400" dirty="0">
              <a:solidFill>
                <a:srgbClr val="E6E6E6"/>
              </a:solidFill>
            </a:endParaRPr>
          </a:p>
          <a:p>
            <a:r>
              <a:rPr lang="uk-UA" sz="3600" dirty="0" smtClean="0">
                <a:solidFill>
                  <a:srgbClr val="E6E6E6"/>
                </a:solidFill>
              </a:rPr>
              <a:t>Добровільне повідомлення органів влади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Невиконання отриманого завдання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Сприяння запобіганню завдання шкоди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Державі</a:t>
            </a:r>
          </a:p>
          <a:p>
            <a:endParaRPr lang="uk-UA" dirty="0" smtClean="0">
              <a:solidFill>
                <a:srgbClr val="E6E6E6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Як російські спецслужби через соцмережі вербують українців для терактів</a:t>
            </a:r>
          </a:p>
          <a:p>
            <a:r>
              <a:rPr lang="en-US" dirty="0">
                <a:solidFill>
                  <a:srgbClr val="E6E6E6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E6E6E6"/>
                </a:solidFill>
                <a:hlinkClick r:id="rId2"/>
              </a:rPr>
              <a:t>www.youtube.com/watch?v=KJ2ir5lklAc&amp;t=23s</a:t>
            </a:r>
            <a:r>
              <a:rPr lang="uk-UA" dirty="0" smtClean="0">
                <a:solidFill>
                  <a:srgbClr val="E6E6E6"/>
                </a:solidFill>
              </a:rPr>
              <a:t> .</a:t>
            </a:r>
          </a:p>
          <a:p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306846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uk-UA" sz="5400" b="1" dirty="0" smtClean="0">
              <a:solidFill>
                <a:srgbClr val="E6E6E6"/>
              </a:solidFill>
            </a:endParaRPr>
          </a:p>
          <a:p>
            <a:endParaRPr lang="uk-UA" sz="5400" b="1" dirty="0">
              <a:solidFill>
                <a:srgbClr val="E6E6E6"/>
              </a:solidFill>
            </a:endParaRPr>
          </a:p>
          <a:p>
            <a:r>
              <a:rPr lang="uk-UA" sz="5400" b="1" dirty="0" smtClean="0">
                <a:solidFill>
                  <a:srgbClr val="E6E6E6"/>
                </a:solidFill>
              </a:rPr>
              <a:t>Висновки</a:t>
            </a:r>
            <a:endParaRPr lang="uk-UA" sz="54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49" y="1658421"/>
            <a:ext cx="8338116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uk-UA" sz="4400" dirty="0" smtClean="0">
              <a:solidFill>
                <a:srgbClr val="E6E6E6"/>
              </a:solidFill>
            </a:endParaRPr>
          </a:p>
          <a:p>
            <a:endParaRPr lang="uk-UA" sz="4400" dirty="0">
              <a:solidFill>
                <a:srgbClr val="E6E6E6"/>
              </a:solidFill>
            </a:endParaRPr>
          </a:p>
          <a:p>
            <a:r>
              <a:rPr lang="uk-UA" sz="4400" dirty="0" smtClean="0">
                <a:solidFill>
                  <a:srgbClr val="E6E6E6"/>
                </a:solidFill>
              </a:rPr>
              <a:t>Вербування — реальна загроза</a:t>
            </a:r>
          </a:p>
          <a:p>
            <a:r>
              <a:rPr lang="uk-UA" sz="4400" dirty="0" smtClean="0">
                <a:solidFill>
                  <a:srgbClr val="E6E6E6"/>
                </a:solidFill>
              </a:rPr>
              <a:t>Обізнаність знижує ризик</a:t>
            </a:r>
          </a:p>
          <a:p>
            <a:r>
              <a:rPr lang="uk-UA" sz="4400" dirty="0" smtClean="0">
                <a:solidFill>
                  <a:srgbClr val="E6E6E6"/>
                </a:solidFill>
              </a:rPr>
              <a:t>Своєчасне повідомлення захищає</a:t>
            </a:r>
          </a:p>
          <a:p>
            <a:r>
              <a:rPr lang="uk-UA" sz="4400" dirty="0" smtClean="0">
                <a:solidFill>
                  <a:srgbClr val="E6E6E6"/>
                </a:solidFill>
              </a:rPr>
              <a:t>державу</a:t>
            </a:r>
            <a:endParaRPr lang="uk-UA" sz="4400" dirty="0">
              <a:solidFill>
                <a:srgbClr val="E6E6E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85" y="82464"/>
            <a:ext cx="10493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775" y="2818015"/>
            <a:ext cx="7730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Дякую за увагу!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97" y="0"/>
            <a:ext cx="1054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504604"/>
            <a:ext cx="9035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 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Бережіть себе та будьте відповідальними!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04805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43359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E6E6E6"/>
                </a:solidFill>
              </a:rPr>
              <a:t>Мета заняття:</a:t>
            </a:r>
            <a:endParaRPr lang="uk-UA" sz="54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16281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E6E6E6"/>
                </a:solidFill>
              </a:rPr>
              <a:t>Розкрити механізми вербування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Пояснити ознаки вербувального підходу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Розглянути алгоритм дій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Ознайомити з правовими наслідками</a:t>
            </a:r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815975"/>
            <a:ext cx="9020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42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66002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Основні спецслужби РФ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78258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E6E6E6"/>
                </a:solidFill>
              </a:rPr>
              <a:t>ФСБ – внутрішня контррозвідка РФ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СЗР – зовнішня розвідка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ГРУ – військова розвідка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Активно використовують агентуру</a:t>
            </a:r>
            <a:endParaRPr lang="uk-UA" sz="40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3030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Хто належить до групи ризику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71551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E6E6E6"/>
                </a:solidFill>
              </a:rPr>
              <a:t>Військовослужбовці</a:t>
            </a:r>
          </a:p>
          <a:p>
            <a:r>
              <a:rPr lang="uk-UA" sz="3200" dirty="0" smtClean="0">
                <a:solidFill>
                  <a:srgbClr val="E6E6E6"/>
                </a:solidFill>
              </a:rPr>
              <a:t>Державні службовці</a:t>
            </a:r>
          </a:p>
          <a:p>
            <a:r>
              <a:rPr lang="uk-UA" sz="3200" dirty="0" smtClean="0">
                <a:solidFill>
                  <a:srgbClr val="E6E6E6"/>
                </a:solidFill>
              </a:rPr>
              <a:t>Службовці місцевого самоврядування</a:t>
            </a:r>
          </a:p>
          <a:p>
            <a:r>
              <a:rPr lang="uk-UA" sz="3200" dirty="0" smtClean="0">
                <a:solidFill>
                  <a:srgbClr val="E6E6E6"/>
                </a:solidFill>
              </a:rPr>
              <a:t>Працівники критичної інфраструктури</a:t>
            </a:r>
          </a:p>
          <a:p>
            <a:r>
              <a:rPr lang="uk-UA" sz="3200" dirty="0" smtClean="0">
                <a:solidFill>
                  <a:srgbClr val="E6E6E6"/>
                </a:solidFill>
              </a:rPr>
              <a:t>Особи з доступом до службової інформації</a:t>
            </a:r>
            <a:endParaRPr lang="uk-UA" sz="32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1952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E6E6E6"/>
                </a:solidFill>
              </a:rPr>
              <a:t>Додаткові фактори ризику</a:t>
            </a:r>
            <a:endParaRPr lang="uk-UA" sz="54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8284384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E6E6E6"/>
                </a:solidFill>
              </a:rPr>
              <a:t>Фінансові труднощі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Родичі на окупованих територіях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Надмірна активність у соцмережах</a:t>
            </a:r>
          </a:p>
          <a:p>
            <a:r>
              <a:rPr lang="uk-UA" sz="3600" dirty="0" smtClean="0">
                <a:solidFill>
                  <a:srgbClr val="E6E6E6"/>
                </a:solidFill>
              </a:rPr>
              <a:t>Конфлікти або незадоволення державою</a:t>
            </a:r>
            <a:endParaRPr lang="uk-UA" sz="36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33375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Етапи вербувального процесу: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6283964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E6E6E6"/>
                </a:solidFill>
              </a:rPr>
              <a:t>1. Вивчення кандидата</a:t>
            </a:r>
          </a:p>
          <a:p>
            <a:r>
              <a:rPr lang="uk-UA" sz="4400" dirty="0" smtClean="0">
                <a:solidFill>
                  <a:srgbClr val="E6E6E6"/>
                </a:solidFill>
              </a:rPr>
              <a:t>2. Встановлення контакту</a:t>
            </a:r>
          </a:p>
          <a:p>
            <a:r>
              <a:rPr lang="uk-UA" sz="4400" dirty="0" smtClean="0">
                <a:solidFill>
                  <a:srgbClr val="E6E6E6"/>
                </a:solidFill>
              </a:rPr>
              <a:t>3. Психологічна обробка</a:t>
            </a:r>
          </a:p>
          <a:p>
            <a:r>
              <a:rPr lang="uk-UA" sz="4400" dirty="0" smtClean="0">
                <a:solidFill>
                  <a:srgbClr val="E6E6E6"/>
                </a:solidFill>
              </a:rPr>
              <a:t>4. Закріплення співпраці</a:t>
            </a:r>
            <a:endParaRPr lang="uk-UA" sz="44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20275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E6E6E6"/>
                </a:solidFill>
              </a:rPr>
              <a:t>Етап 1 — Вивчення кандидата</a:t>
            </a:r>
            <a:endParaRPr lang="uk-UA" sz="4800" b="1" dirty="0">
              <a:solidFill>
                <a:srgbClr val="E6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735688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E6E6E6"/>
                </a:solidFill>
              </a:rPr>
              <a:t>Аналіз соціальних мереж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Збір компрометуючої інформації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Моніторинг контактів</a:t>
            </a:r>
          </a:p>
          <a:p>
            <a:r>
              <a:rPr lang="uk-UA" sz="4000" dirty="0" smtClean="0">
                <a:solidFill>
                  <a:srgbClr val="E6E6E6"/>
                </a:solidFill>
              </a:rPr>
              <a:t>Виявлення слабких місць</a:t>
            </a:r>
            <a:endParaRPr lang="uk-UA" sz="40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463</Words>
  <Application>Microsoft Office PowerPoint</Application>
  <PresentationFormat>Экран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dc:description>generated using python-pptx</dc:description>
  <cp:lastModifiedBy>Користувач</cp:lastModifiedBy>
  <cp:revision>28</cp:revision>
  <dcterms:created xsi:type="dcterms:W3CDTF">2013-01-27T09:14:16Z</dcterms:created>
  <dcterms:modified xsi:type="dcterms:W3CDTF">2026-03-05T10:42:33Z</dcterms:modified>
</cp:coreProperties>
</file>